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754" r:id="rId5"/>
    <p:sldId id="736" r:id="rId6"/>
    <p:sldId id="737" r:id="rId7"/>
    <p:sldId id="738" r:id="rId8"/>
    <p:sldId id="740" r:id="rId9"/>
    <p:sldId id="739" r:id="rId10"/>
    <p:sldId id="741" r:id="rId11"/>
    <p:sldId id="742" r:id="rId12"/>
    <p:sldId id="744" r:id="rId13"/>
    <p:sldId id="746" r:id="rId14"/>
    <p:sldId id="745" r:id="rId15"/>
    <p:sldId id="747" r:id="rId16"/>
    <p:sldId id="749" r:id="rId17"/>
    <p:sldId id="750" r:id="rId18"/>
    <p:sldId id="748" r:id="rId19"/>
    <p:sldId id="751" r:id="rId20"/>
    <p:sldId id="752" r:id="rId21"/>
  </p:sldIdLst>
  <p:sldSz cx="6858000" cy="51435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29" autoAdjust="0"/>
    <p:restoredTop sz="94660"/>
  </p:normalViewPr>
  <p:slideViewPr>
    <p:cSldViewPr>
      <p:cViewPr varScale="1">
        <p:scale>
          <a:sx n="126" d="100"/>
          <a:sy n="126" d="100"/>
        </p:scale>
        <p:origin x="798" y="120"/>
      </p:cViewPr>
      <p:guideLst>
        <p:guide orient="horz" pos="162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597820"/>
            <a:ext cx="58293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99F7-BA92-4BBD-AC82-716BD3C606E8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6FD5-1DAE-44F0-B13C-E6296085A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017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99F7-BA92-4BBD-AC82-716BD3C606E8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6FD5-1DAE-44F0-B13C-E6296085A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81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54781"/>
            <a:ext cx="154305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54781"/>
            <a:ext cx="451485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99F7-BA92-4BBD-AC82-716BD3C606E8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6FD5-1DAE-44F0-B13C-E6296085A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33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99F7-BA92-4BBD-AC82-716BD3C606E8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6FD5-1DAE-44F0-B13C-E6296085A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467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99F7-BA92-4BBD-AC82-716BD3C606E8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6FD5-1DAE-44F0-B13C-E6296085A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97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900113"/>
            <a:ext cx="3028950" cy="254555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900113"/>
            <a:ext cx="3028950" cy="254555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99F7-BA92-4BBD-AC82-716BD3C606E8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6FD5-1DAE-44F0-B13C-E6296085A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67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151335"/>
            <a:ext cx="303014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1631156"/>
            <a:ext cx="303014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1151335"/>
            <a:ext cx="303133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1631156"/>
            <a:ext cx="303133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99F7-BA92-4BBD-AC82-716BD3C606E8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6FD5-1DAE-44F0-B13C-E6296085A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529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99F7-BA92-4BBD-AC82-716BD3C606E8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6FD5-1DAE-44F0-B13C-E6296085A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9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99F7-BA92-4BBD-AC82-716BD3C606E8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6FD5-1DAE-44F0-B13C-E6296085A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72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204787"/>
            <a:ext cx="2256235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204789"/>
            <a:ext cx="3833813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076327"/>
            <a:ext cx="2256235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99F7-BA92-4BBD-AC82-716BD3C606E8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6FD5-1DAE-44F0-B13C-E6296085A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9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3600450"/>
            <a:ext cx="41148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4025504"/>
            <a:ext cx="41148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99F7-BA92-4BBD-AC82-716BD3C606E8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6FD5-1DAE-44F0-B13C-E6296085A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064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200151"/>
            <a:ext cx="61722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F99F7-BA92-4BBD-AC82-716BD3C606E8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06FD5-1DAE-44F0-B13C-E6296085A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64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5E42804-0BBF-96F5-19D0-787C7DBFE829}"/>
              </a:ext>
            </a:extLst>
          </p:cNvPr>
          <p:cNvSpPr txBox="1"/>
          <p:nvPr/>
        </p:nvSpPr>
        <p:spPr>
          <a:xfrm>
            <a:off x="180975" y="1123950"/>
            <a:ext cx="649605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  <a:endParaRPr lang="en-US" sz="3200" dirty="0">
              <a:solidFill>
                <a:srgbClr val="FFC000"/>
              </a:solidFill>
            </a:endParaRPr>
          </a:p>
          <a:p>
            <a:endParaRPr lang="en-US" sz="2400" dirty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These slides contain animations, when the PowerPoint file is played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content gradually appears with clicks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Questions appear before their answers </a:t>
            </a:r>
          </a:p>
        </p:txBody>
      </p:sp>
    </p:spTree>
    <p:extLst>
      <p:ext uri="{BB962C8B-B14F-4D97-AF65-F5344CB8AC3E}">
        <p14:creationId xmlns:p14="http://schemas.microsoft.com/office/powerpoint/2010/main" val="2694355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6BFA7B-5071-B9D8-8997-8E58CCC7372C}"/>
              </a:ext>
            </a:extLst>
          </p:cNvPr>
          <p:cNvSpPr txBox="1"/>
          <p:nvPr/>
        </p:nvSpPr>
        <p:spPr>
          <a:xfrm>
            <a:off x="990600" y="4599"/>
            <a:ext cx="487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Swimming Pool Chemistry - </a:t>
            </a:r>
            <a:r>
              <a:rPr lang="en-US" sz="2200" b="1" dirty="0">
                <a:solidFill>
                  <a:srgbClr val="FF0000"/>
                </a:solidFill>
              </a:rPr>
              <a:t>Chlorination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A554D3-3848-45EB-9AFB-264D841435B2}"/>
              </a:ext>
            </a:extLst>
          </p:cNvPr>
          <p:cNvSpPr txBox="1"/>
          <p:nvPr/>
        </p:nvSpPr>
        <p:spPr>
          <a:xfrm>
            <a:off x="632460" y="435486"/>
            <a:ext cx="4168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So, what are these?:</a:t>
            </a:r>
          </a:p>
        </p:txBody>
      </p:sp>
      <p:pic>
        <p:nvPicPr>
          <p:cNvPr id="13" name="Picture 6" descr="Liquid Chlorine VS Tablet Chlorine - iopool blog">
            <a:extLst>
              <a:ext uri="{FF2B5EF4-FFF2-40B4-BE49-F238E27FC236}">
                <a16:creationId xmlns:a16="http://schemas.microsoft.com/office/drawing/2014/main" id="{F771C7AC-AAF9-C710-1702-BF7513B779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715"/>
          <a:stretch/>
        </p:blipFill>
        <p:spPr bwMode="auto">
          <a:xfrm>
            <a:off x="317422" y="3025810"/>
            <a:ext cx="1310732" cy="165136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7202927-9804-48CA-D2E2-F6547558A15C}"/>
              </a:ext>
            </a:extLst>
          </p:cNvPr>
          <p:cNvSpPr txBox="1"/>
          <p:nvPr/>
        </p:nvSpPr>
        <p:spPr>
          <a:xfrm>
            <a:off x="1920240" y="2952750"/>
            <a:ext cx="4168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“Chlorine” is an aqueous solution of sodium hypochlorite (</a:t>
            </a:r>
            <a:r>
              <a:rPr lang="en-US" dirty="0" err="1"/>
              <a:t>NaOCl</a:t>
            </a:r>
            <a:r>
              <a:rPr lang="en-US" dirty="0"/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71845D-24AF-375A-6782-08E822A93935}"/>
              </a:ext>
            </a:extLst>
          </p:cNvPr>
          <p:cNvSpPr txBox="1"/>
          <p:nvPr/>
        </p:nvSpPr>
        <p:spPr>
          <a:xfrm>
            <a:off x="1920240" y="3588508"/>
            <a:ext cx="4168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Unlike calcium hypochlorite, it is not stable in solid form and is always used as a solution</a:t>
            </a:r>
            <a:endParaRPr lang="en-US" baseline="-25000" dirty="0"/>
          </a:p>
        </p:txBody>
      </p:sp>
      <p:pic>
        <p:nvPicPr>
          <p:cNvPr id="9" name="Picture 8" descr="Calcium Hypochlorite Price Cal Hypocal Hypo Granular Price Calcium Chlorate  Sodium Process 65% Calcium Hypochlorite, Fast Delivery Calcium Hypochlorite,  65% 45kg Drum Calcium Hypochlorite, 70 Chlorine For Water Treatment - Buy  United">
            <a:extLst>
              <a:ext uri="{FF2B5EF4-FFF2-40B4-BE49-F238E27FC236}">
                <a16:creationId xmlns:a16="http://schemas.microsoft.com/office/drawing/2014/main" id="{564D8A95-8210-B259-275A-A02FBE5963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783" y="960182"/>
            <a:ext cx="1469633" cy="146963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4482A34-5DB1-278F-033F-0C7F9A611410}"/>
              </a:ext>
            </a:extLst>
          </p:cNvPr>
          <p:cNvSpPr txBox="1"/>
          <p:nvPr/>
        </p:nvSpPr>
        <p:spPr>
          <a:xfrm>
            <a:off x="1900511" y="956369"/>
            <a:ext cx="4168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“Chlorine” is solid calcium hypochlorite (Ca(</a:t>
            </a:r>
            <a:r>
              <a:rPr lang="en-US" dirty="0" err="1"/>
              <a:t>OCl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1AAE44-5052-2C81-792B-2A7ED494F6F3}"/>
              </a:ext>
            </a:extLst>
          </p:cNvPr>
          <p:cNvSpPr txBox="1"/>
          <p:nvPr/>
        </p:nvSpPr>
        <p:spPr>
          <a:xfrm>
            <a:off x="1915751" y="1621750"/>
            <a:ext cx="4168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Reaction with acid in the pool will generate </a:t>
            </a:r>
            <a:r>
              <a:rPr lang="en-US" dirty="0" err="1"/>
              <a:t>HOCl</a:t>
            </a:r>
            <a:r>
              <a:rPr lang="en-US" dirty="0"/>
              <a:t>, which is in equilibrium with Cl</a:t>
            </a:r>
            <a:r>
              <a:rPr lang="en-US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14600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6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6BFA7B-5071-B9D8-8997-8E58CCC7372C}"/>
              </a:ext>
            </a:extLst>
          </p:cNvPr>
          <p:cNvSpPr txBox="1"/>
          <p:nvPr/>
        </p:nvSpPr>
        <p:spPr>
          <a:xfrm>
            <a:off x="990600" y="4599"/>
            <a:ext cx="487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Swimming Pool Chemistry - </a:t>
            </a:r>
            <a:r>
              <a:rPr lang="en-US" sz="2200" b="1" dirty="0">
                <a:solidFill>
                  <a:srgbClr val="FF0000"/>
                </a:solidFill>
              </a:rPr>
              <a:t>Chlorination</a:t>
            </a:r>
          </a:p>
        </p:txBody>
      </p:sp>
      <p:pic>
        <p:nvPicPr>
          <p:cNvPr id="1030" name="Picture 6" descr="Liquid Chlorine VS Tablet Chlorine - iopool blog">
            <a:extLst>
              <a:ext uri="{FF2B5EF4-FFF2-40B4-BE49-F238E27FC236}">
                <a16:creationId xmlns:a16="http://schemas.microsoft.com/office/drawing/2014/main" id="{81CEC21D-4CA4-A8E0-A50B-644732A718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15"/>
          <a:stretch/>
        </p:blipFill>
        <p:spPr bwMode="auto">
          <a:xfrm>
            <a:off x="348159" y="738483"/>
            <a:ext cx="1330602" cy="16764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48BA15-8F42-B2C0-76D9-BF38DEDC73D4}"/>
              </a:ext>
            </a:extLst>
          </p:cNvPr>
          <p:cNvSpPr txBox="1"/>
          <p:nvPr/>
        </p:nvSpPr>
        <p:spPr>
          <a:xfrm>
            <a:off x="2156460" y="926438"/>
            <a:ext cx="4168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These tablets are made from </a:t>
            </a:r>
            <a:r>
              <a:rPr lang="en-US" dirty="0" err="1"/>
              <a:t>trichloroisocyanuric</a:t>
            </a:r>
            <a:r>
              <a:rPr lang="en-US" dirty="0"/>
              <a:t> acid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98F2503-BC8D-C5B2-AA34-A2B6354DA7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8936477"/>
              </p:ext>
            </p:extLst>
          </p:nvPr>
        </p:nvGraphicFramePr>
        <p:xfrm>
          <a:off x="1295400" y="2573634"/>
          <a:ext cx="4657725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4657152" imgH="902091" progId="ChemDraw.Document.6.0">
                  <p:embed/>
                </p:oleObj>
              </mc:Choice>
              <mc:Fallback>
                <p:oleObj name="CS ChemDraw Drawing" r:id="rId3" imgW="4657152" imgH="902091" progId="ChemDraw.Document.6.0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F98F2503-BC8D-C5B2-AA34-A2B6354DA7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5400" y="2573634"/>
                        <a:ext cx="4657725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4FFDC0A-0BAF-4D0A-DDCE-092C162A62D6}"/>
              </a:ext>
            </a:extLst>
          </p:cNvPr>
          <p:cNvSpPr txBox="1"/>
          <p:nvPr/>
        </p:nvSpPr>
        <p:spPr>
          <a:xfrm>
            <a:off x="2156460" y="1692352"/>
            <a:ext cx="4549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These react with acid to form chlorine (Cl</a:t>
            </a:r>
            <a:r>
              <a:rPr lang="en-US" baseline="-25000" dirty="0"/>
              <a:t>2</a:t>
            </a:r>
            <a:r>
              <a:rPr lang="en-US" dirty="0"/>
              <a:t>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A1419D-5DE2-8BD8-16C2-A2C0F264719F}"/>
              </a:ext>
            </a:extLst>
          </p:cNvPr>
          <p:cNvSpPr txBox="1"/>
          <p:nvPr/>
        </p:nvSpPr>
        <p:spPr>
          <a:xfrm>
            <a:off x="356959" y="3802618"/>
            <a:ext cx="6144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same reaction occurs to release all three chlorines</a:t>
            </a:r>
          </a:p>
        </p:txBody>
      </p:sp>
    </p:spTree>
    <p:extLst>
      <p:ext uri="{BB962C8B-B14F-4D97-AF65-F5344CB8AC3E}">
        <p14:creationId xmlns:p14="http://schemas.microsoft.com/office/powerpoint/2010/main" val="317667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6BFA7B-5071-B9D8-8997-8E58CCC7372C}"/>
              </a:ext>
            </a:extLst>
          </p:cNvPr>
          <p:cNvSpPr txBox="1"/>
          <p:nvPr/>
        </p:nvSpPr>
        <p:spPr>
          <a:xfrm>
            <a:off x="990600" y="4599"/>
            <a:ext cx="487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Swimming Pool Chemistry - </a:t>
            </a:r>
            <a:r>
              <a:rPr lang="en-US" sz="2200" b="1" dirty="0">
                <a:solidFill>
                  <a:srgbClr val="FF0000"/>
                </a:solidFill>
              </a:rPr>
              <a:t>Stabilizer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48BA15-8F42-B2C0-76D9-BF38DEDC73D4}"/>
              </a:ext>
            </a:extLst>
          </p:cNvPr>
          <p:cNvSpPr txBox="1"/>
          <p:nvPr/>
        </p:nvSpPr>
        <p:spPr>
          <a:xfrm>
            <a:off x="152400" y="439900"/>
            <a:ext cx="6348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reverse reaction of chlorine release can also occur to add Cl to </a:t>
            </a:r>
            <a:r>
              <a:rPr lang="en-US" dirty="0" err="1"/>
              <a:t>isocyanuric</a:t>
            </a:r>
            <a:r>
              <a:rPr lang="en-US" dirty="0"/>
              <a:t> acid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98F2503-BC8D-C5B2-AA34-A2B6354DA7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0806700"/>
              </p:ext>
            </p:extLst>
          </p:nvPr>
        </p:nvGraphicFramePr>
        <p:xfrm>
          <a:off x="1283652" y="1200150"/>
          <a:ext cx="4598988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4599306" imgH="902091" progId="ChemDraw.Document.6.0">
                  <p:embed/>
                </p:oleObj>
              </mc:Choice>
              <mc:Fallback>
                <p:oleObj name="CS ChemDraw Drawing" r:id="rId2" imgW="4599306" imgH="902091" progId="ChemDraw.Document.6.0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F98F2503-BC8D-C5B2-AA34-A2B6354DA7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283652" y="1200150"/>
                        <a:ext cx="4598988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5A1419D-5DE2-8BD8-16C2-A2C0F264719F}"/>
              </a:ext>
            </a:extLst>
          </p:cNvPr>
          <p:cNvSpPr txBox="1"/>
          <p:nvPr/>
        </p:nvSpPr>
        <p:spPr>
          <a:xfrm>
            <a:off x="152400" y="2495550"/>
            <a:ext cx="61440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Cyanuric acid is added to the pool as a “stabilizer”, it reversibly binds some of the free chlorine, effectively giving a slower release, so giving a slower loss of chlorine</a:t>
            </a:r>
          </a:p>
        </p:txBody>
      </p:sp>
    </p:spTree>
    <p:extLst>
      <p:ext uri="{BB962C8B-B14F-4D97-AF65-F5344CB8AC3E}">
        <p14:creationId xmlns:p14="http://schemas.microsoft.com/office/powerpoint/2010/main" val="2538679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6BFA7B-5071-B9D8-8997-8E58CCC7372C}"/>
              </a:ext>
            </a:extLst>
          </p:cNvPr>
          <p:cNvSpPr txBox="1"/>
          <p:nvPr/>
        </p:nvSpPr>
        <p:spPr>
          <a:xfrm>
            <a:off x="1295400" y="-18397"/>
            <a:ext cx="487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Swimming Pool Chemistry - </a:t>
            </a:r>
            <a:r>
              <a:rPr lang="en-US" sz="2200" b="1" dirty="0">
                <a:solidFill>
                  <a:srgbClr val="FF0000"/>
                </a:solidFill>
              </a:rPr>
              <a:t>pH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FA550B-9911-3FFD-4524-F8A9F49D9A43}"/>
              </a:ext>
            </a:extLst>
          </p:cNvPr>
          <p:cNvSpPr txBox="1"/>
          <p:nvPr/>
        </p:nvSpPr>
        <p:spPr>
          <a:xfrm>
            <a:off x="198120" y="3292546"/>
            <a:ext cx="6457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However, when there is more Cl</a:t>
            </a:r>
            <a:r>
              <a:rPr lang="en-US" baseline="-25000" dirty="0"/>
              <a:t>2</a:t>
            </a:r>
            <a:r>
              <a:rPr lang="en-US" dirty="0"/>
              <a:t> present in the water, it can leave the water as a gas and be lost 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669A9A5B-ED39-F9D8-2664-B4D55112CE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4294" y="1237083"/>
          <a:ext cx="5226294" cy="5113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2709426" imgH="265088" progId="ChemDraw.Document.6.0">
                  <p:embed/>
                </p:oleObj>
              </mc:Choice>
              <mc:Fallback>
                <p:oleObj name="CS ChemDraw Drawing" r:id="rId2" imgW="2709426" imgH="265088" progId="ChemDraw.Document.6.0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669A9A5B-ED39-F9D8-2664-B4D55112CE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54294" y="1237083"/>
                        <a:ext cx="5226294" cy="5113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25746A3-165C-B62B-8E90-8CFDE6B4E384}"/>
              </a:ext>
            </a:extLst>
          </p:cNvPr>
          <p:cNvSpPr txBox="1"/>
          <p:nvPr/>
        </p:nvSpPr>
        <p:spPr>
          <a:xfrm>
            <a:off x="48504" y="1325225"/>
            <a:ext cx="575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FAC866-C1C9-2437-DD0F-8E808D6F9B1D}"/>
              </a:ext>
            </a:extLst>
          </p:cNvPr>
          <p:cNvSpPr txBox="1"/>
          <p:nvPr/>
        </p:nvSpPr>
        <p:spPr>
          <a:xfrm>
            <a:off x="4572000" y="59055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aseline="30000" dirty="0"/>
              <a:t>-</a:t>
            </a:r>
            <a:r>
              <a:rPr lang="en-US" sz="2400" dirty="0" err="1"/>
              <a:t>OCl</a:t>
            </a:r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3733F4-1D11-B444-31D5-664C46C7C64D}"/>
              </a:ext>
            </a:extLst>
          </p:cNvPr>
          <p:cNvSpPr txBox="1"/>
          <p:nvPr/>
        </p:nvSpPr>
        <p:spPr>
          <a:xfrm>
            <a:off x="914400" y="578754"/>
            <a:ext cx="575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Cl</a:t>
            </a:r>
            <a:r>
              <a:rPr lang="en-US" sz="2400" baseline="-25000" dirty="0"/>
              <a:t>2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3D5F230-709C-F847-CD27-3377D0922578}"/>
              </a:ext>
            </a:extLst>
          </p:cNvPr>
          <p:cNvCxnSpPr/>
          <p:nvPr/>
        </p:nvCxnSpPr>
        <p:spPr>
          <a:xfrm flipH="1">
            <a:off x="838200" y="1111615"/>
            <a:ext cx="6096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D8A0809-3D56-22BD-028C-7152F65082A6}"/>
              </a:ext>
            </a:extLst>
          </p:cNvPr>
          <p:cNvCxnSpPr/>
          <p:nvPr/>
        </p:nvCxnSpPr>
        <p:spPr>
          <a:xfrm>
            <a:off x="3581400" y="1111615"/>
            <a:ext cx="1905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83FFF5A-C6DF-E309-CF6A-A373422B97CB}"/>
              </a:ext>
            </a:extLst>
          </p:cNvPr>
          <p:cNvCxnSpPr/>
          <p:nvPr/>
        </p:nvCxnSpPr>
        <p:spPr>
          <a:xfrm flipV="1">
            <a:off x="3400425" y="809586"/>
            <a:ext cx="0" cy="40196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BF37625A-0C3B-2B08-23E7-DF66417619D9}"/>
              </a:ext>
            </a:extLst>
          </p:cNvPr>
          <p:cNvSpPr txBox="1"/>
          <p:nvPr/>
        </p:nvSpPr>
        <p:spPr>
          <a:xfrm>
            <a:off x="2531269" y="356384"/>
            <a:ext cx="173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B050"/>
                </a:solidFill>
              </a:rPr>
              <a:t>HOCl</a:t>
            </a:r>
            <a:r>
              <a:rPr lang="en-US" sz="2400" dirty="0">
                <a:solidFill>
                  <a:srgbClr val="00B050"/>
                </a:solidFill>
              </a:rPr>
              <a:t> +</a:t>
            </a:r>
            <a:r>
              <a:rPr lang="en-US" sz="2400" baseline="30000" dirty="0">
                <a:solidFill>
                  <a:srgbClr val="00B050"/>
                </a:solidFill>
              </a:rPr>
              <a:t> -</a:t>
            </a:r>
            <a:r>
              <a:rPr lang="en-US" sz="2400" dirty="0" err="1">
                <a:solidFill>
                  <a:srgbClr val="00B050"/>
                </a:solidFill>
              </a:rPr>
              <a:t>OCl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7FA501-6908-C341-DFA2-B6463FF218DD}"/>
              </a:ext>
            </a:extLst>
          </p:cNvPr>
          <p:cNvSpPr txBox="1"/>
          <p:nvPr/>
        </p:nvSpPr>
        <p:spPr>
          <a:xfrm>
            <a:off x="198120" y="2650717"/>
            <a:ext cx="6457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means the water should not be too basic (high pH) as it will lower the sanitizing power of the chlorine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315363-CBC2-DFA3-BD70-9E521A46C828}"/>
              </a:ext>
            </a:extLst>
          </p:cNvPr>
          <p:cNvSpPr txBox="1"/>
          <p:nvPr/>
        </p:nvSpPr>
        <p:spPr>
          <a:xfrm>
            <a:off x="228600" y="1962150"/>
            <a:ext cx="6457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Hypochlorite ion (</a:t>
            </a:r>
            <a:r>
              <a:rPr lang="en-US" baseline="30000" dirty="0"/>
              <a:t>-</a:t>
            </a:r>
            <a:r>
              <a:rPr lang="en-US" dirty="0" err="1"/>
              <a:t>OCl</a:t>
            </a:r>
            <a:r>
              <a:rPr lang="en-US" dirty="0"/>
              <a:t>) is not as effective at sanitizing as hypochlorous acid/chlorine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58F642D-B8EE-0B01-34CA-D41D269C70C3}"/>
              </a:ext>
            </a:extLst>
          </p:cNvPr>
          <p:cNvSpPr txBox="1"/>
          <p:nvPr/>
        </p:nvSpPr>
        <p:spPr>
          <a:xfrm>
            <a:off x="198120" y="3973247"/>
            <a:ext cx="6457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So, there is a balance between having a decent amount of “free” chlorine present and it being lost as a gas from the water, this is controlled by the pH</a:t>
            </a:r>
          </a:p>
        </p:txBody>
      </p:sp>
    </p:spTree>
    <p:extLst>
      <p:ext uri="{BB962C8B-B14F-4D97-AF65-F5344CB8AC3E}">
        <p14:creationId xmlns:p14="http://schemas.microsoft.com/office/powerpoint/2010/main" val="3257141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" grpId="0"/>
      <p:bldP spid="10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6BFA7B-5071-B9D8-8997-8E58CCC7372C}"/>
              </a:ext>
            </a:extLst>
          </p:cNvPr>
          <p:cNvSpPr txBox="1"/>
          <p:nvPr/>
        </p:nvSpPr>
        <p:spPr>
          <a:xfrm>
            <a:off x="1219200" y="4599"/>
            <a:ext cx="487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Swimming Pool Chemistry - </a:t>
            </a:r>
            <a:r>
              <a:rPr lang="en-US" sz="2200" b="1" dirty="0">
                <a:solidFill>
                  <a:srgbClr val="FF0000"/>
                </a:solidFill>
              </a:rPr>
              <a:t>pH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669A9A5B-ED39-F9D8-2664-B4D55112CE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4294" y="1237083"/>
          <a:ext cx="5226294" cy="5113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2709426" imgH="265088" progId="ChemDraw.Document.6.0">
                  <p:embed/>
                </p:oleObj>
              </mc:Choice>
              <mc:Fallback>
                <p:oleObj name="CS ChemDraw Drawing" r:id="rId2" imgW="2709426" imgH="265088" progId="ChemDraw.Document.6.0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669A9A5B-ED39-F9D8-2664-B4D55112CE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54294" y="1237083"/>
                        <a:ext cx="5226294" cy="5113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25746A3-165C-B62B-8E90-8CFDE6B4E384}"/>
              </a:ext>
            </a:extLst>
          </p:cNvPr>
          <p:cNvSpPr txBox="1"/>
          <p:nvPr/>
        </p:nvSpPr>
        <p:spPr>
          <a:xfrm>
            <a:off x="48504" y="1325225"/>
            <a:ext cx="575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FAC866-C1C9-2437-DD0F-8E808D6F9B1D}"/>
              </a:ext>
            </a:extLst>
          </p:cNvPr>
          <p:cNvSpPr txBox="1"/>
          <p:nvPr/>
        </p:nvSpPr>
        <p:spPr>
          <a:xfrm>
            <a:off x="4572000" y="59055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aseline="30000" dirty="0"/>
              <a:t>-</a:t>
            </a:r>
            <a:r>
              <a:rPr lang="en-US" sz="2400" dirty="0" err="1"/>
              <a:t>OCl</a:t>
            </a:r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3733F4-1D11-B444-31D5-664C46C7C64D}"/>
              </a:ext>
            </a:extLst>
          </p:cNvPr>
          <p:cNvSpPr txBox="1"/>
          <p:nvPr/>
        </p:nvSpPr>
        <p:spPr>
          <a:xfrm>
            <a:off x="914400" y="578754"/>
            <a:ext cx="575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Cl</a:t>
            </a:r>
            <a:r>
              <a:rPr lang="en-US" sz="2400" baseline="-25000" dirty="0"/>
              <a:t>2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3D5F230-709C-F847-CD27-3377D0922578}"/>
              </a:ext>
            </a:extLst>
          </p:cNvPr>
          <p:cNvCxnSpPr/>
          <p:nvPr/>
        </p:nvCxnSpPr>
        <p:spPr>
          <a:xfrm flipH="1">
            <a:off x="838200" y="1111615"/>
            <a:ext cx="6096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D8A0809-3D56-22BD-028C-7152F65082A6}"/>
              </a:ext>
            </a:extLst>
          </p:cNvPr>
          <p:cNvCxnSpPr/>
          <p:nvPr/>
        </p:nvCxnSpPr>
        <p:spPr>
          <a:xfrm>
            <a:off x="3581400" y="1111615"/>
            <a:ext cx="1905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83FFF5A-C6DF-E309-CF6A-A373422B97CB}"/>
              </a:ext>
            </a:extLst>
          </p:cNvPr>
          <p:cNvCxnSpPr/>
          <p:nvPr/>
        </p:nvCxnSpPr>
        <p:spPr>
          <a:xfrm flipV="1">
            <a:off x="3400425" y="809586"/>
            <a:ext cx="0" cy="40196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BF37625A-0C3B-2B08-23E7-DF66417619D9}"/>
              </a:ext>
            </a:extLst>
          </p:cNvPr>
          <p:cNvSpPr txBox="1"/>
          <p:nvPr/>
        </p:nvSpPr>
        <p:spPr>
          <a:xfrm>
            <a:off x="2531269" y="356384"/>
            <a:ext cx="173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B050"/>
                </a:solidFill>
              </a:rPr>
              <a:t>HOCl</a:t>
            </a:r>
            <a:r>
              <a:rPr lang="en-US" sz="2400" dirty="0">
                <a:solidFill>
                  <a:srgbClr val="00B050"/>
                </a:solidFill>
              </a:rPr>
              <a:t> +</a:t>
            </a:r>
            <a:r>
              <a:rPr lang="en-US" sz="2400" baseline="30000" dirty="0">
                <a:solidFill>
                  <a:srgbClr val="00B050"/>
                </a:solidFill>
              </a:rPr>
              <a:t> -</a:t>
            </a:r>
            <a:r>
              <a:rPr lang="en-US" sz="2400" dirty="0" err="1">
                <a:solidFill>
                  <a:srgbClr val="00B050"/>
                </a:solidFill>
              </a:rPr>
              <a:t>OCl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7FA501-6908-C341-DFA2-B6463FF218DD}"/>
              </a:ext>
            </a:extLst>
          </p:cNvPr>
          <p:cNvSpPr txBox="1"/>
          <p:nvPr/>
        </p:nvSpPr>
        <p:spPr>
          <a:xfrm>
            <a:off x="78984" y="1873852"/>
            <a:ext cx="6457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But the water can’t just be any pH, the swimmers will not tolerate the water if it is too basic or too acidic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C2866D-275C-0644-3FE8-239F1FD368D3}"/>
              </a:ext>
            </a:extLst>
          </p:cNvPr>
          <p:cNvSpPr txBox="1"/>
          <p:nvPr/>
        </p:nvSpPr>
        <p:spPr>
          <a:xfrm>
            <a:off x="78984" y="2550722"/>
            <a:ext cx="6457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When eye irritation occurs in a swimming pool the most likely cause is low pH (acidic). Human tears have pH ~7.0-7.4. That is a good target for the pool.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782C80-A5DD-35AE-6F78-60DF60147250}"/>
              </a:ext>
            </a:extLst>
          </p:cNvPr>
          <p:cNvSpPr txBox="1"/>
          <p:nvPr/>
        </p:nvSpPr>
        <p:spPr>
          <a:xfrm>
            <a:off x="78984" y="3500781"/>
            <a:ext cx="6457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Low pH (acidic) also speeds corrosion of metal parts in the pool </a:t>
            </a:r>
          </a:p>
        </p:txBody>
      </p:sp>
      <p:pic>
        <p:nvPicPr>
          <p:cNvPr id="1026" name="Picture 2" descr="The Ultimate Pool Test Kit Guide; tips ...">
            <a:extLst>
              <a:ext uri="{FF2B5EF4-FFF2-40B4-BE49-F238E27FC236}">
                <a16:creationId xmlns:a16="http://schemas.microsoft.com/office/drawing/2014/main" id="{3CA097BE-5806-5871-F266-2147BBF8F3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637" y="3906417"/>
            <a:ext cx="1930763" cy="111918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ithout a Swimming Pool Test Kit, You ...">
            <a:extLst>
              <a:ext uri="{FF2B5EF4-FFF2-40B4-BE49-F238E27FC236}">
                <a16:creationId xmlns:a16="http://schemas.microsoft.com/office/drawing/2014/main" id="{278FFE19-5D81-5ECF-1118-FA6DBD3C9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870113"/>
            <a:ext cx="1155492" cy="1155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BBC1D7F-D4C5-21D1-5329-EBD28793C778}"/>
              </a:ext>
            </a:extLst>
          </p:cNvPr>
          <p:cNvSpPr txBox="1"/>
          <p:nvPr/>
        </p:nvSpPr>
        <p:spPr>
          <a:xfrm>
            <a:off x="5175921" y="4650566"/>
            <a:ext cx="11031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/>
              <a:t>https://images.app.goo.gl/9wa2qBCKq54bMmbZA</a:t>
            </a:r>
          </a:p>
        </p:txBody>
      </p:sp>
    </p:spTree>
    <p:extLst>
      <p:ext uri="{BB962C8B-B14F-4D97-AF65-F5344CB8AC3E}">
        <p14:creationId xmlns:p14="http://schemas.microsoft.com/office/powerpoint/2010/main" val="384084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6BFA7B-5071-B9D8-8997-8E58CCC7372C}"/>
              </a:ext>
            </a:extLst>
          </p:cNvPr>
          <p:cNvSpPr txBox="1"/>
          <p:nvPr/>
        </p:nvSpPr>
        <p:spPr>
          <a:xfrm>
            <a:off x="990600" y="4599"/>
            <a:ext cx="487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Swimming Pool Chemistry - </a:t>
            </a:r>
            <a:r>
              <a:rPr lang="en-US" sz="2200" b="1" dirty="0">
                <a:solidFill>
                  <a:srgbClr val="FF0000"/>
                </a:solidFill>
              </a:rPr>
              <a:t>pH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731D79-D8B8-1795-3677-038FE04FBF8F}"/>
              </a:ext>
            </a:extLst>
          </p:cNvPr>
          <p:cNvSpPr txBox="1"/>
          <p:nvPr/>
        </p:nvSpPr>
        <p:spPr>
          <a:xfrm>
            <a:off x="38100" y="361950"/>
            <a:ext cx="6457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How is pH adjusted?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830DE0-64BB-C383-5922-EF544878CFD6}"/>
              </a:ext>
            </a:extLst>
          </p:cNvPr>
          <p:cNvSpPr txBox="1"/>
          <p:nvPr/>
        </p:nvSpPr>
        <p:spPr>
          <a:xfrm>
            <a:off x="38100" y="731282"/>
            <a:ext cx="6457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Lower the pH</a:t>
            </a:r>
            <a:r>
              <a:rPr lang="en-US" dirty="0"/>
              <a:t> – make it more acidic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1AD6E13-10DC-3CF5-2CF7-8FC8992AEA4C}"/>
              </a:ext>
            </a:extLst>
          </p:cNvPr>
          <p:cNvSpPr txBox="1"/>
          <p:nvPr/>
        </p:nvSpPr>
        <p:spPr>
          <a:xfrm>
            <a:off x="38100" y="1200150"/>
            <a:ext cx="5829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Most commonly - add concentrated hydrochloric acid! Aka “muriatic acid”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790E3E1-9918-6D06-ED97-65817CD89A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15729"/>
            <a:ext cx="2057400" cy="13716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BADB3D7-9627-0971-18DD-360BE96707BE}"/>
              </a:ext>
            </a:extLst>
          </p:cNvPr>
          <p:cNvSpPr txBox="1"/>
          <p:nvPr/>
        </p:nvSpPr>
        <p:spPr>
          <a:xfrm>
            <a:off x="2514600" y="1952089"/>
            <a:ext cx="3695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Isn’t that dangerous?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B2505F5-E400-3768-342A-D189E737A333}"/>
              </a:ext>
            </a:extLst>
          </p:cNvPr>
          <p:cNvSpPr txBox="1"/>
          <p:nvPr/>
        </p:nvSpPr>
        <p:spPr>
          <a:xfrm>
            <a:off x="2499360" y="2419350"/>
            <a:ext cx="3695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Yes! Contact with skin will cause immediate burns, contact with eyes will cause catastrophic damage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C7A2C70-045E-AD49-12F8-BA856EF1AE79}"/>
              </a:ext>
            </a:extLst>
          </p:cNvPr>
          <p:cNvSpPr txBox="1"/>
          <p:nvPr/>
        </p:nvSpPr>
        <p:spPr>
          <a:xfrm>
            <a:off x="152400" y="3562350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Additionally, the fumes coming from concentrated HCl are noxious and corrosive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50BEBFF-AC17-B042-7253-77F048033FCE}"/>
              </a:ext>
            </a:extLst>
          </p:cNvPr>
          <p:cNvSpPr txBox="1"/>
          <p:nvPr/>
        </p:nvSpPr>
        <p:spPr>
          <a:xfrm>
            <a:off x="114300" y="4214277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Safer solid acid sources such as NaHSO</a:t>
            </a:r>
            <a:r>
              <a:rPr lang="en-US" baseline="-25000" dirty="0"/>
              <a:t>4</a:t>
            </a:r>
            <a:r>
              <a:rPr lang="en-US" dirty="0"/>
              <a:t> are also available, however they are generally much more expensive</a:t>
            </a:r>
          </a:p>
        </p:txBody>
      </p:sp>
    </p:spTree>
    <p:extLst>
      <p:ext uri="{BB962C8B-B14F-4D97-AF65-F5344CB8AC3E}">
        <p14:creationId xmlns:p14="http://schemas.microsoft.com/office/powerpoint/2010/main" val="1820509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17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6BFA7B-5071-B9D8-8997-8E58CCC7372C}"/>
              </a:ext>
            </a:extLst>
          </p:cNvPr>
          <p:cNvSpPr txBox="1"/>
          <p:nvPr/>
        </p:nvSpPr>
        <p:spPr>
          <a:xfrm>
            <a:off x="990600" y="4599"/>
            <a:ext cx="487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Swimming Pool Chemistry - </a:t>
            </a:r>
            <a:r>
              <a:rPr lang="en-US" sz="2200" b="1" dirty="0">
                <a:solidFill>
                  <a:srgbClr val="FF0000"/>
                </a:solidFill>
              </a:rPr>
              <a:t>pH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731D79-D8B8-1795-3677-038FE04FBF8F}"/>
              </a:ext>
            </a:extLst>
          </p:cNvPr>
          <p:cNvSpPr txBox="1"/>
          <p:nvPr/>
        </p:nvSpPr>
        <p:spPr>
          <a:xfrm>
            <a:off x="38100" y="438150"/>
            <a:ext cx="6457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How is pH adjusted?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830DE0-64BB-C383-5922-EF544878CFD6}"/>
              </a:ext>
            </a:extLst>
          </p:cNvPr>
          <p:cNvSpPr txBox="1"/>
          <p:nvPr/>
        </p:nvSpPr>
        <p:spPr>
          <a:xfrm>
            <a:off x="38100" y="1198699"/>
            <a:ext cx="6457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Increase the pH</a:t>
            </a:r>
            <a:r>
              <a:rPr lang="en-US" dirty="0"/>
              <a:t> – make it more basic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1AD6E13-10DC-3CF5-2CF7-8FC8992AEA4C}"/>
              </a:ext>
            </a:extLst>
          </p:cNvPr>
          <p:cNvSpPr txBox="1"/>
          <p:nvPr/>
        </p:nvSpPr>
        <p:spPr>
          <a:xfrm>
            <a:off x="53340" y="1995703"/>
            <a:ext cx="6457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Most commonly - add solid Na</a:t>
            </a:r>
            <a:r>
              <a:rPr lang="en-US" baseline="-25000" dirty="0"/>
              <a:t>2</a:t>
            </a:r>
            <a:r>
              <a:rPr lang="en-US" dirty="0"/>
              <a:t>CO</a:t>
            </a:r>
            <a:r>
              <a:rPr lang="en-US" baseline="-25000" dirty="0"/>
              <a:t>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B2505F5-E400-3768-342A-D189E737A333}"/>
              </a:ext>
            </a:extLst>
          </p:cNvPr>
          <p:cNvSpPr txBox="1"/>
          <p:nvPr/>
        </p:nvSpPr>
        <p:spPr>
          <a:xfrm>
            <a:off x="38100" y="2734367"/>
            <a:ext cx="3695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Could add e.g. NaOH, but Na</a:t>
            </a:r>
            <a:r>
              <a:rPr lang="en-US" baseline="-25000" dirty="0"/>
              <a:t>2</a:t>
            </a:r>
            <a:r>
              <a:rPr lang="en-US" dirty="0"/>
              <a:t>CO</a:t>
            </a:r>
            <a:r>
              <a:rPr lang="en-US" baseline="-25000" dirty="0"/>
              <a:t>3</a:t>
            </a:r>
            <a:r>
              <a:rPr lang="en-US" dirty="0"/>
              <a:t> is sufficiently basic and more easily handled, safer, and stable for storage</a:t>
            </a:r>
          </a:p>
        </p:txBody>
      </p:sp>
      <p:pic>
        <p:nvPicPr>
          <p:cNvPr id="3074" name="Picture 2" descr="Clorox Pool&amp;Spa pH Up , Raises pH, Protects Against Eye and Skin  Irritation, 4 lb">
            <a:extLst>
              <a:ext uri="{FF2B5EF4-FFF2-40B4-BE49-F238E27FC236}">
                <a16:creationId xmlns:a16="http://schemas.microsoft.com/office/drawing/2014/main" id="{4970D286-6660-3497-F4ED-D88359C15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155" y="1094616"/>
            <a:ext cx="2437445" cy="2924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001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6BFA7B-5071-B9D8-8997-8E58CCC7372C}"/>
              </a:ext>
            </a:extLst>
          </p:cNvPr>
          <p:cNvSpPr txBox="1"/>
          <p:nvPr/>
        </p:nvSpPr>
        <p:spPr>
          <a:xfrm>
            <a:off x="990600" y="4599"/>
            <a:ext cx="487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Swimming Pool Chemistry - </a:t>
            </a:r>
            <a:r>
              <a:rPr lang="en-US" sz="2200" b="1" dirty="0">
                <a:solidFill>
                  <a:srgbClr val="FF0000"/>
                </a:solidFill>
              </a:rPr>
              <a:t>Buffer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830DE0-64BB-C383-5922-EF544878CFD6}"/>
              </a:ext>
            </a:extLst>
          </p:cNvPr>
          <p:cNvSpPr txBox="1"/>
          <p:nvPr/>
        </p:nvSpPr>
        <p:spPr>
          <a:xfrm>
            <a:off x="53340" y="620152"/>
            <a:ext cx="4518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buffer is typically used with the pool water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1AD6E13-10DC-3CF5-2CF7-8FC8992AEA4C}"/>
              </a:ext>
            </a:extLst>
          </p:cNvPr>
          <p:cNvSpPr txBox="1"/>
          <p:nvPr/>
        </p:nvSpPr>
        <p:spPr>
          <a:xfrm>
            <a:off x="53340" y="1114714"/>
            <a:ext cx="468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Aka “total alkalinity” increaser</a:t>
            </a:r>
            <a:endParaRPr lang="en-US" baseline="-25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B2505F5-E400-3768-342A-D189E737A333}"/>
              </a:ext>
            </a:extLst>
          </p:cNvPr>
          <p:cNvSpPr txBox="1"/>
          <p:nvPr/>
        </p:nvSpPr>
        <p:spPr>
          <a:xfrm>
            <a:off x="53340" y="1978608"/>
            <a:ext cx="3695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 is a buffer? Why is it used? </a:t>
            </a:r>
          </a:p>
        </p:txBody>
      </p:sp>
      <p:pic>
        <p:nvPicPr>
          <p:cNvPr id="4098" name="Picture 2" descr="Pool Time 16 lb. Total Alkalinity Stabilizer 23546PTM - The Home Depot">
            <a:extLst>
              <a:ext uri="{FF2B5EF4-FFF2-40B4-BE49-F238E27FC236}">
                <a16:creationId xmlns:a16="http://schemas.microsoft.com/office/drawing/2014/main" id="{FF214439-6394-B65F-CDFA-88E3BC4AD3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3940" y="677205"/>
            <a:ext cx="1927860" cy="1927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BD9A98A-EC72-0572-2B29-99EFD2ECEEED}"/>
              </a:ext>
            </a:extLst>
          </p:cNvPr>
          <p:cNvSpPr txBox="1"/>
          <p:nvPr/>
        </p:nvSpPr>
        <p:spPr>
          <a:xfrm>
            <a:off x="53340" y="1555208"/>
            <a:ext cx="5128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is usually solid sodium bicarbonate (NaHCO</a:t>
            </a:r>
            <a:r>
              <a:rPr lang="en-US" baseline="-25000" dirty="0"/>
              <a:t>3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D8AD3E-8C54-9A40-F3F2-A475D6CF6C2F}"/>
              </a:ext>
            </a:extLst>
          </p:cNvPr>
          <p:cNvSpPr txBox="1"/>
          <p:nvPr/>
        </p:nvSpPr>
        <p:spPr>
          <a:xfrm>
            <a:off x="76200" y="2433211"/>
            <a:ext cx="51282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Adding a small amount of acid or base to the pool can cause a large swing in </a:t>
            </a:r>
            <a:r>
              <a:rPr lang="en-US" dirty="0" err="1"/>
              <a:t>pH.</a:t>
            </a:r>
            <a:r>
              <a:rPr lang="en-US" dirty="0"/>
              <a:t> Similarly, the pH can vary widely when the acid concentration changes for other reasons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21ABE0-5272-DA8C-7F8A-140410F596C4}"/>
              </a:ext>
            </a:extLst>
          </p:cNvPr>
          <p:cNvSpPr txBox="1"/>
          <p:nvPr/>
        </p:nvSpPr>
        <p:spPr>
          <a:xfrm>
            <a:off x="76200" y="3680546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buffer helps to maintain a near constant pH, even when sizable amounts of acid or base are added: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DA8C75-A125-D7EE-91B0-A31FB7F54B66}"/>
              </a:ext>
            </a:extLst>
          </p:cNvPr>
          <p:cNvSpPr txBox="1"/>
          <p:nvPr/>
        </p:nvSpPr>
        <p:spPr>
          <a:xfrm>
            <a:off x="1333500" y="4621712"/>
            <a:ext cx="4191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sym typeface="Wingdings" panose="05000000000000000000" pitchFamily="2" charset="2"/>
              </a:rPr>
              <a:t>CO</a:t>
            </a:r>
            <a:r>
              <a:rPr lang="en-US" baseline="-25000" dirty="0">
                <a:solidFill>
                  <a:srgbClr val="00B050"/>
                </a:solidFill>
                <a:sym typeface="Wingdings" panose="05000000000000000000" pitchFamily="2" charset="2"/>
              </a:rPr>
              <a:t>3</a:t>
            </a:r>
            <a:r>
              <a:rPr lang="en-US" baseline="30000" dirty="0">
                <a:solidFill>
                  <a:srgbClr val="00B050"/>
                </a:solidFill>
                <a:sym typeface="Wingdings" panose="05000000000000000000" pitchFamily="2" charset="2"/>
              </a:rPr>
              <a:t>2-           </a:t>
            </a:r>
            <a:r>
              <a:rPr lang="en-US" dirty="0">
                <a:solidFill>
                  <a:srgbClr val="00B050"/>
                </a:solidFill>
                <a:sym typeface="Wingdings" panose="05000000000000000000" pitchFamily="2" charset="2"/>
              </a:rPr>
              <a:t>       HCO</a:t>
            </a:r>
            <a:r>
              <a:rPr lang="en-US" baseline="-25000" dirty="0">
                <a:solidFill>
                  <a:srgbClr val="00B050"/>
                </a:solidFill>
                <a:sym typeface="Wingdings" panose="05000000000000000000" pitchFamily="2" charset="2"/>
              </a:rPr>
              <a:t>3</a:t>
            </a:r>
            <a:r>
              <a:rPr lang="en-US" baseline="30000" dirty="0">
                <a:solidFill>
                  <a:srgbClr val="00B050"/>
                </a:solidFill>
                <a:sym typeface="Wingdings" panose="05000000000000000000" pitchFamily="2" charset="2"/>
              </a:rPr>
              <a:t>-</a:t>
            </a:r>
            <a:r>
              <a:rPr lang="en-US" dirty="0">
                <a:solidFill>
                  <a:srgbClr val="00B050"/>
                </a:solidFill>
                <a:sym typeface="Wingdings" panose="05000000000000000000" pitchFamily="2" charset="2"/>
              </a:rPr>
              <a:t>               H</a:t>
            </a:r>
            <a:r>
              <a:rPr lang="en-US" baseline="-25000" dirty="0">
                <a:solidFill>
                  <a:srgbClr val="00B050"/>
                </a:solidFill>
                <a:sym typeface="Wingdings" panose="05000000000000000000" pitchFamily="2" charset="2"/>
              </a:rPr>
              <a:t>2</a:t>
            </a:r>
            <a:r>
              <a:rPr lang="en-US" dirty="0">
                <a:solidFill>
                  <a:srgbClr val="00B050"/>
                </a:solidFill>
                <a:sym typeface="Wingdings" panose="05000000000000000000" pitchFamily="2" charset="2"/>
              </a:rPr>
              <a:t>CO</a:t>
            </a:r>
            <a:r>
              <a:rPr lang="en-US" baseline="-25000" dirty="0">
                <a:solidFill>
                  <a:srgbClr val="00B050"/>
                </a:solidFill>
                <a:sym typeface="Wingdings" panose="05000000000000000000" pitchFamily="2" charset="2"/>
              </a:rPr>
              <a:t>3</a:t>
            </a:r>
            <a:endParaRPr lang="en-US" baseline="-25000" dirty="0">
              <a:solidFill>
                <a:srgbClr val="00B05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1122EC-7103-BBDD-DB9F-BF1FCB5AD522}"/>
              </a:ext>
            </a:extLst>
          </p:cNvPr>
          <p:cNvSpPr txBox="1"/>
          <p:nvPr/>
        </p:nvSpPr>
        <p:spPr>
          <a:xfrm>
            <a:off x="3695700" y="4338307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H</a:t>
            </a:r>
            <a:r>
              <a:rPr lang="en-US" baseline="30000" dirty="0">
                <a:solidFill>
                  <a:srgbClr val="00B050"/>
                </a:solidFill>
              </a:rPr>
              <a:t>+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041A6C8-1BC0-6F3D-2BA3-7A00EA2A638E}"/>
              </a:ext>
            </a:extLst>
          </p:cNvPr>
          <p:cNvSpPr txBox="1"/>
          <p:nvPr/>
        </p:nvSpPr>
        <p:spPr>
          <a:xfrm>
            <a:off x="2129790" y="4338307"/>
            <a:ext cx="594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>
                <a:solidFill>
                  <a:srgbClr val="00B050"/>
                </a:solidFill>
              </a:rPr>
              <a:t>-</a:t>
            </a:r>
            <a:r>
              <a:rPr lang="en-US" dirty="0">
                <a:solidFill>
                  <a:srgbClr val="00B050"/>
                </a:solidFill>
              </a:rPr>
              <a:t>OH</a:t>
            </a:r>
            <a:endParaRPr lang="en-US" baseline="30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52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5" grpId="0"/>
      <p:bldP spid="2" grpId="0"/>
      <p:bldP spid="4" grpId="0"/>
      <p:bldP spid="5" grpId="0"/>
      <p:bldP spid="6" grpId="0"/>
      <p:bldP spid="8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A834E2-104A-5307-0A10-69912D827FC4}"/>
              </a:ext>
            </a:extLst>
          </p:cNvPr>
          <p:cNvSpPr txBox="1"/>
          <p:nvPr/>
        </p:nvSpPr>
        <p:spPr>
          <a:xfrm>
            <a:off x="914400" y="1575"/>
            <a:ext cx="502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Green Chemistry and Living in the Desert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E42804-0BBF-96F5-19D0-787C7DBFE829}"/>
              </a:ext>
            </a:extLst>
          </p:cNvPr>
          <p:cNvSpPr txBox="1"/>
          <p:nvPr/>
        </p:nvSpPr>
        <p:spPr>
          <a:xfrm>
            <a:off x="0" y="590550"/>
            <a:ext cx="649605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  <a:r>
              <a:rPr lang="en-US" sz="3200" dirty="0">
                <a:solidFill>
                  <a:srgbClr val="00B0F0"/>
                </a:solidFill>
              </a:rPr>
              <a:t>Water</a:t>
            </a:r>
          </a:p>
          <a:p>
            <a:endParaRPr lang="en-US" sz="2400" dirty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u="sng" dirty="0"/>
              <a:t>Staying alive – drinking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Clean water for drinking, what are the problems?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How is water sterilized, chlorine, UV, ozone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How is water purified? Distillation, reverse osmosis, deionization, charcoal.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Drink containers - Recycling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u="sng" dirty="0"/>
              <a:t>Cooling off – Swimming pool chemistry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Chlorine, pH, buffers, water hardness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u="sng" dirty="0"/>
              <a:t>Cleaning – </a:t>
            </a:r>
            <a:r>
              <a:rPr lang="en-US" dirty="0"/>
              <a:t>detergents, dishwashing, laundry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Biodegradation, algal blooms, eutrophication</a:t>
            </a:r>
          </a:p>
        </p:txBody>
      </p:sp>
    </p:spTree>
    <p:extLst>
      <p:ext uri="{BB962C8B-B14F-4D97-AF65-F5344CB8AC3E}">
        <p14:creationId xmlns:p14="http://schemas.microsoft.com/office/powerpoint/2010/main" val="2644254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6BFA7B-5071-B9D8-8997-8E58CCC7372C}"/>
              </a:ext>
            </a:extLst>
          </p:cNvPr>
          <p:cNvSpPr txBox="1"/>
          <p:nvPr/>
        </p:nvSpPr>
        <p:spPr>
          <a:xfrm>
            <a:off x="1371600" y="4599"/>
            <a:ext cx="3733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Cooling Off – Swimming Pools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5D8385-0F01-0404-08C5-246DE78FD281}"/>
              </a:ext>
            </a:extLst>
          </p:cNvPr>
          <p:cNvSpPr txBox="1"/>
          <p:nvPr/>
        </p:nvSpPr>
        <p:spPr>
          <a:xfrm>
            <a:off x="495300" y="1002947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Going for a swim is a great way to cool off!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8960EA-4011-1B88-2163-47E1AF931443}"/>
              </a:ext>
            </a:extLst>
          </p:cNvPr>
          <p:cNvSpPr txBox="1"/>
          <p:nvPr/>
        </p:nvSpPr>
        <p:spPr>
          <a:xfrm>
            <a:off x="304800" y="2892255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 are some problems that a pool can have?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FADE09-1EF2-B0C8-431C-01D16031617D}"/>
              </a:ext>
            </a:extLst>
          </p:cNvPr>
          <p:cNvSpPr txBox="1"/>
          <p:nvPr/>
        </p:nvSpPr>
        <p:spPr>
          <a:xfrm>
            <a:off x="495300" y="211455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Chemistry plays a critical role in doing this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8B72F0-B1F0-13A6-0BF6-E059893B0173}"/>
              </a:ext>
            </a:extLst>
          </p:cNvPr>
          <p:cNvSpPr txBox="1"/>
          <p:nvPr/>
        </p:nvSpPr>
        <p:spPr>
          <a:xfrm>
            <a:off x="495300" y="1420249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Keeping a swimming pool both safe and aesthetically pleasing requires careful maintenance of the water</a:t>
            </a:r>
          </a:p>
        </p:txBody>
      </p:sp>
    </p:spTree>
    <p:extLst>
      <p:ext uri="{BB962C8B-B14F-4D97-AF65-F5344CB8AC3E}">
        <p14:creationId xmlns:p14="http://schemas.microsoft.com/office/powerpoint/2010/main" val="3999907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6BFA7B-5071-B9D8-8997-8E58CCC7372C}"/>
              </a:ext>
            </a:extLst>
          </p:cNvPr>
          <p:cNvSpPr txBox="1"/>
          <p:nvPr/>
        </p:nvSpPr>
        <p:spPr>
          <a:xfrm>
            <a:off x="1524000" y="4599"/>
            <a:ext cx="3733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Cooling Off – Swimming Pools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EF8DF3-EEAE-A6BA-E25E-2102DF5CCD35}"/>
              </a:ext>
            </a:extLst>
          </p:cNvPr>
          <p:cNvSpPr txBox="1"/>
          <p:nvPr/>
        </p:nvSpPr>
        <p:spPr>
          <a:xfrm>
            <a:off x="251460" y="784057"/>
            <a:ext cx="624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7030A0"/>
                </a:solidFill>
              </a:rPr>
              <a:t>Poor Appearance?</a:t>
            </a:r>
          </a:p>
          <a:p>
            <a:r>
              <a:rPr lang="en-US" dirty="0"/>
              <a:t>Dirt, leaves, insect bodies, other solids</a:t>
            </a:r>
          </a:p>
          <a:p>
            <a:r>
              <a:rPr lang="en-US" dirty="0"/>
              <a:t>Scale buildup</a:t>
            </a:r>
          </a:p>
          <a:p>
            <a:r>
              <a:rPr lang="en-US" dirty="0"/>
              <a:t>Green water</a:t>
            </a:r>
          </a:p>
          <a:p>
            <a:r>
              <a:rPr lang="en-US" dirty="0"/>
              <a:t>Corrosion of metal parts</a:t>
            </a:r>
          </a:p>
          <a:p>
            <a:r>
              <a:rPr lang="en-US" dirty="0"/>
              <a:t>Strong smell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8960EA-4011-1B88-2163-47E1AF931443}"/>
              </a:ext>
            </a:extLst>
          </p:cNvPr>
          <p:cNvSpPr txBox="1"/>
          <p:nvPr/>
        </p:nvSpPr>
        <p:spPr>
          <a:xfrm>
            <a:off x="152400" y="343361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 are some problems that a pool can have?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E37A26-5B7F-0317-91AD-0677951C257C}"/>
              </a:ext>
            </a:extLst>
          </p:cNvPr>
          <p:cNvSpPr txBox="1"/>
          <p:nvPr/>
        </p:nvSpPr>
        <p:spPr>
          <a:xfrm>
            <a:off x="228600" y="2722424"/>
            <a:ext cx="624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7030A0"/>
                </a:solidFill>
              </a:rPr>
              <a:t>Safety/Effects on people?</a:t>
            </a:r>
          </a:p>
          <a:p>
            <a:r>
              <a:rPr lang="en-US" dirty="0"/>
              <a:t>Transmit disease</a:t>
            </a:r>
          </a:p>
          <a:p>
            <a:r>
              <a:rPr lang="en-US" dirty="0"/>
              <a:t>Burn eyes</a:t>
            </a:r>
          </a:p>
          <a:p>
            <a:r>
              <a:rPr lang="en-US" dirty="0"/>
              <a:t>Bleach hair/clothes</a:t>
            </a:r>
          </a:p>
          <a:p>
            <a:r>
              <a:rPr lang="en-US" dirty="0"/>
              <a:t>Turn hair green</a:t>
            </a:r>
          </a:p>
          <a:p>
            <a:r>
              <a:rPr lang="en-US" dirty="0"/>
              <a:t>Too cold/hot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E24C69-AC4D-7B33-E9F0-771C85186159}"/>
              </a:ext>
            </a:extLst>
          </p:cNvPr>
          <p:cNvSpPr txBox="1"/>
          <p:nvPr/>
        </p:nvSpPr>
        <p:spPr>
          <a:xfrm>
            <a:off x="5029200" y="754500"/>
            <a:ext cx="1073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Remedy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BE95AD-90EB-40BC-2281-3FD541DA91BD}"/>
              </a:ext>
            </a:extLst>
          </p:cNvPr>
          <p:cNvSpPr txBox="1"/>
          <p:nvPr/>
        </p:nvSpPr>
        <p:spPr>
          <a:xfrm>
            <a:off x="5029200" y="1031187"/>
            <a:ext cx="1073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Filtration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BED117-136C-4740-B1EE-D362C6390AEF}"/>
              </a:ext>
            </a:extLst>
          </p:cNvPr>
          <p:cNvSpPr txBox="1"/>
          <p:nvPr/>
        </p:nvSpPr>
        <p:spPr>
          <a:xfrm>
            <a:off x="4308637" y="1313699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Decrease dissolved salts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3AD3DA-65CB-09D2-8CE9-F4B2F7864EB6}"/>
              </a:ext>
            </a:extLst>
          </p:cNvPr>
          <p:cNvSpPr txBox="1"/>
          <p:nvPr/>
        </p:nvSpPr>
        <p:spPr>
          <a:xfrm>
            <a:off x="4984262" y="1591092"/>
            <a:ext cx="1717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Chlorination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F84C29-245A-D0ED-7AC2-FAC64CE50E0F}"/>
              </a:ext>
            </a:extLst>
          </p:cNvPr>
          <p:cNvSpPr txBox="1"/>
          <p:nvPr/>
        </p:nvSpPr>
        <p:spPr>
          <a:xfrm>
            <a:off x="5029200" y="1861423"/>
            <a:ext cx="1253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Balance pH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584467E-BCA1-F935-E338-4FCAC8B61A57}"/>
              </a:ext>
            </a:extLst>
          </p:cNvPr>
          <p:cNvSpPr txBox="1"/>
          <p:nvPr/>
        </p:nvSpPr>
        <p:spPr>
          <a:xfrm>
            <a:off x="4984261" y="2169051"/>
            <a:ext cx="1717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Chlorination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9AC85E-5263-E271-0DE5-16ECC29D5518}"/>
              </a:ext>
            </a:extLst>
          </p:cNvPr>
          <p:cNvSpPr txBox="1"/>
          <p:nvPr/>
        </p:nvSpPr>
        <p:spPr>
          <a:xfrm>
            <a:off x="4984260" y="3014949"/>
            <a:ext cx="1717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Chlorination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8F486F-F61E-D9BD-AB30-B204ED2A6CE9}"/>
              </a:ext>
            </a:extLst>
          </p:cNvPr>
          <p:cNvSpPr txBox="1"/>
          <p:nvPr/>
        </p:nvSpPr>
        <p:spPr>
          <a:xfrm>
            <a:off x="5007705" y="3267492"/>
            <a:ext cx="1253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Balance pH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D46CDF-481E-1D96-03DA-74C78E80DFF2}"/>
              </a:ext>
            </a:extLst>
          </p:cNvPr>
          <p:cNvSpPr txBox="1"/>
          <p:nvPr/>
        </p:nvSpPr>
        <p:spPr>
          <a:xfrm>
            <a:off x="4968630" y="3541032"/>
            <a:ext cx="1717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Chlorination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927FFF5-D167-0114-0D6F-4335FD467622}"/>
              </a:ext>
            </a:extLst>
          </p:cNvPr>
          <p:cNvSpPr txBox="1"/>
          <p:nvPr/>
        </p:nvSpPr>
        <p:spPr>
          <a:xfrm>
            <a:off x="4836175" y="3830202"/>
            <a:ext cx="1717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Chelating agent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ACC7174-7757-3AD5-FC59-7748799C6920}"/>
              </a:ext>
            </a:extLst>
          </p:cNvPr>
          <p:cNvSpPr txBox="1"/>
          <p:nvPr/>
        </p:nvSpPr>
        <p:spPr>
          <a:xfrm>
            <a:off x="673871" y="4544306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Let’s look at some of these in more detail</a:t>
            </a:r>
          </a:p>
        </p:txBody>
      </p:sp>
    </p:spTree>
    <p:extLst>
      <p:ext uri="{BB962C8B-B14F-4D97-AF65-F5344CB8AC3E}">
        <p14:creationId xmlns:p14="http://schemas.microsoft.com/office/powerpoint/2010/main" val="3761112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" grpId="0"/>
      <p:bldP spid="8" grpId="0"/>
      <p:bldP spid="2" grpId="0"/>
      <p:bldP spid="4" grpId="0"/>
      <p:bldP spid="6" grpId="0"/>
      <p:bldP spid="9" grpId="0"/>
      <p:bldP spid="11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6BFA7B-5071-B9D8-8997-8E58CCC7372C}"/>
              </a:ext>
            </a:extLst>
          </p:cNvPr>
          <p:cNvSpPr txBox="1"/>
          <p:nvPr/>
        </p:nvSpPr>
        <p:spPr>
          <a:xfrm>
            <a:off x="1600200" y="-27220"/>
            <a:ext cx="487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Swimming Pool Chemistry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EF8DF3-EEAE-A6BA-E25E-2102DF5CCD35}"/>
              </a:ext>
            </a:extLst>
          </p:cNvPr>
          <p:cNvSpPr txBox="1"/>
          <p:nvPr/>
        </p:nvSpPr>
        <p:spPr>
          <a:xfrm>
            <a:off x="251460" y="1012657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Chlorination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8960EA-4011-1B88-2163-47E1AF931443}"/>
              </a:ext>
            </a:extLst>
          </p:cNvPr>
          <p:cNvSpPr txBox="1"/>
          <p:nvPr/>
        </p:nvSpPr>
        <p:spPr>
          <a:xfrm>
            <a:off x="152400" y="32521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Maintaining pool chemistry involves using chemicals to control the following: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A554D3-3848-45EB-9AFB-264D841435B2}"/>
              </a:ext>
            </a:extLst>
          </p:cNvPr>
          <p:cNvSpPr txBox="1"/>
          <p:nvPr/>
        </p:nvSpPr>
        <p:spPr>
          <a:xfrm>
            <a:off x="251460" y="1368877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pH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61C2B2D-88B5-73A1-B738-6705938F4BDC}"/>
              </a:ext>
            </a:extLst>
          </p:cNvPr>
          <p:cNvSpPr txBox="1"/>
          <p:nvPr/>
        </p:nvSpPr>
        <p:spPr>
          <a:xfrm>
            <a:off x="251460" y="1746899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Buffer level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2C1996-44AB-9FB4-1532-C9B33431C189}"/>
              </a:ext>
            </a:extLst>
          </p:cNvPr>
          <p:cNvSpPr txBox="1"/>
          <p:nvPr/>
        </p:nvSpPr>
        <p:spPr>
          <a:xfrm>
            <a:off x="251460" y="2122944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Stabilizer level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44001D4-187E-06D2-CB8E-C40127283594}"/>
              </a:ext>
            </a:extLst>
          </p:cNvPr>
          <p:cNvSpPr txBox="1"/>
          <p:nvPr/>
        </p:nvSpPr>
        <p:spPr>
          <a:xfrm>
            <a:off x="228600" y="2498989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Dissolved salts/Water hardness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1A72EA-52AA-B9F5-8F82-B215239A1030}"/>
              </a:ext>
            </a:extLst>
          </p:cNvPr>
          <p:cNvSpPr txBox="1"/>
          <p:nvPr/>
        </p:nvSpPr>
        <p:spPr>
          <a:xfrm>
            <a:off x="243840" y="3392014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Algaecide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F2AD11-B406-FD43-8669-EA7629BEFFC5}"/>
              </a:ext>
            </a:extLst>
          </p:cNvPr>
          <p:cNvSpPr txBox="1"/>
          <p:nvPr/>
        </p:nvSpPr>
        <p:spPr>
          <a:xfrm>
            <a:off x="251460" y="381994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Water clarifier/flocculant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FBF1EB-0624-5C05-857F-C73A58B5C1E5}"/>
              </a:ext>
            </a:extLst>
          </p:cNvPr>
          <p:cNvSpPr txBox="1"/>
          <p:nvPr/>
        </p:nvSpPr>
        <p:spPr>
          <a:xfrm>
            <a:off x="251460" y="4230379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Copper remover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2792BA-5134-CB44-BE5A-3B0B528CC16A}"/>
              </a:ext>
            </a:extLst>
          </p:cNvPr>
          <p:cNvSpPr txBox="1"/>
          <p:nvPr/>
        </p:nvSpPr>
        <p:spPr>
          <a:xfrm>
            <a:off x="251460" y="4640818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Phosphate remover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C716CC6-E818-060A-262C-B064E2626073}"/>
              </a:ext>
            </a:extLst>
          </p:cNvPr>
          <p:cNvSpPr txBox="1"/>
          <p:nvPr/>
        </p:nvSpPr>
        <p:spPr>
          <a:xfrm>
            <a:off x="198120" y="2989447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Some chemicals may need to be added less frequently:</a:t>
            </a:r>
          </a:p>
        </p:txBody>
      </p:sp>
    </p:spTree>
    <p:extLst>
      <p:ext uri="{BB962C8B-B14F-4D97-AF65-F5344CB8AC3E}">
        <p14:creationId xmlns:p14="http://schemas.microsoft.com/office/powerpoint/2010/main" val="933916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/>
      <p:bldP spid="12" grpId="0"/>
      <p:bldP spid="19" grpId="0"/>
      <p:bldP spid="20" grpId="0"/>
      <p:bldP spid="2" grpId="0"/>
      <p:bldP spid="4" grpId="0"/>
      <p:bldP spid="6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6BFA7B-5071-B9D8-8997-8E58CCC7372C}"/>
              </a:ext>
            </a:extLst>
          </p:cNvPr>
          <p:cNvSpPr txBox="1"/>
          <p:nvPr/>
        </p:nvSpPr>
        <p:spPr>
          <a:xfrm>
            <a:off x="990600" y="4599"/>
            <a:ext cx="487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Swimming Pool Chemistry - </a:t>
            </a:r>
            <a:r>
              <a:rPr lang="en-US" sz="2200" b="1" dirty="0">
                <a:solidFill>
                  <a:srgbClr val="FF0000"/>
                </a:solidFill>
              </a:rPr>
              <a:t>Chlorination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EF8DF3-EEAE-A6BA-E25E-2102DF5CCD35}"/>
              </a:ext>
            </a:extLst>
          </p:cNvPr>
          <p:cNvSpPr txBox="1"/>
          <p:nvPr/>
        </p:nvSpPr>
        <p:spPr>
          <a:xfrm>
            <a:off x="251460" y="784057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Chlorine is a disinfectant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8960EA-4011-1B88-2163-47E1AF931443}"/>
              </a:ext>
            </a:extLst>
          </p:cNvPr>
          <p:cNvSpPr txBox="1"/>
          <p:nvPr/>
        </p:nvSpPr>
        <p:spPr>
          <a:xfrm>
            <a:off x="152400" y="373618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 does chlorine do?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A554D3-3848-45EB-9AFB-264D841435B2}"/>
              </a:ext>
            </a:extLst>
          </p:cNvPr>
          <p:cNvSpPr txBox="1"/>
          <p:nvPr/>
        </p:nvSpPr>
        <p:spPr>
          <a:xfrm>
            <a:off x="251460" y="1140277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aim is to kill any organisms in the pool and to inactivate viruses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61C2B2D-88B5-73A1-B738-6705938F4BDC}"/>
              </a:ext>
            </a:extLst>
          </p:cNvPr>
          <p:cNvSpPr txBox="1"/>
          <p:nvPr/>
        </p:nvSpPr>
        <p:spPr>
          <a:xfrm>
            <a:off x="251460" y="1681163"/>
            <a:ext cx="624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relatively low level of chlorine in the water is quite effective at killing bacteria, parasites, fungi, algae, and destroying viruses without causing much problem for human swimmers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2C1996-44AB-9FB4-1532-C9B33431C189}"/>
              </a:ext>
            </a:extLst>
          </p:cNvPr>
          <p:cNvSpPr txBox="1"/>
          <p:nvPr/>
        </p:nvSpPr>
        <p:spPr>
          <a:xfrm>
            <a:off x="251460" y="280035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Other less commonly used disinfection methods include: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44001D4-187E-06D2-CB8E-C40127283594}"/>
              </a:ext>
            </a:extLst>
          </p:cNvPr>
          <p:cNvSpPr txBox="1"/>
          <p:nvPr/>
        </p:nvSpPr>
        <p:spPr>
          <a:xfrm>
            <a:off x="251460" y="3180873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Bromine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3C8599-7D85-5D58-3A24-F3D4B662711E}"/>
              </a:ext>
            </a:extLst>
          </p:cNvPr>
          <p:cNvSpPr txBox="1"/>
          <p:nvPr/>
        </p:nvSpPr>
        <p:spPr>
          <a:xfrm>
            <a:off x="251460" y="3572826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Ozone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76EC97-A96E-7262-BA4A-14FA152A8295}"/>
              </a:ext>
            </a:extLst>
          </p:cNvPr>
          <p:cNvSpPr txBox="1"/>
          <p:nvPr/>
        </p:nvSpPr>
        <p:spPr>
          <a:xfrm>
            <a:off x="251460" y="3942158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UV light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BA9471-E0DE-4691-24FA-D014E895B94E}"/>
              </a:ext>
            </a:extLst>
          </p:cNvPr>
          <p:cNvSpPr txBox="1"/>
          <p:nvPr/>
        </p:nvSpPr>
        <p:spPr>
          <a:xfrm>
            <a:off x="251460" y="431149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Hydrogen peroxide/UV light</a:t>
            </a:r>
          </a:p>
        </p:txBody>
      </p:sp>
    </p:spTree>
    <p:extLst>
      <p:ext uri="{BB962C8B-B14F-4D97-AF65-F5344CB8AC3E}">
        <p14:creationId xmlns:p14="http://schemas.microsoft.com/office/powerpoint/2010/main" val="136234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/>
      <p:bldP spid="12" grpId="0"/>
      <p:bldP spid="19" grpId="0"/>
      <p:bldP spid="20" grpId="0"/>
      <p:bldP spid="2" grpId="0"/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6BFA7B-5071-B9D8-8997-8E58CCC7372C}"/>
              </a:ext>
            </a:extLst>
          </p:cNvPr>
          <p:cNvSpPr txBox="1"/>
          <p:nvPr/>
        </p:nvSpPr>
        <p:spPr>
          <a:xfrm>
            <a:off x="990600" y="4599"/>
            <a:ext cx="487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Swimming Pool Chemistry - </a:t>
            </a:r>
            <a:r>
              <a:rPr lang="en-US" sz="2200" b="1" dirty="0">
                <a:solidFill>
                  <a:srgbClr val="FF0000"/>
                </a:solidFill>
              </a:rPr>
              <a:t>Chlorination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EF8DF3-EEAE-A6BA-E25E-2102DF5CCD35}"/>
              </a:ext>
            </a:extLst>
          </p:cNvPr>
          <p:cNvSpPr txBox="1"/>
          <p:nvPr/>
        </p:nvSpPr>
        <p:spPr>
          <a:xfrm>
            <a:off x="243840" y="1821418"/>
            <a:ext cx="4289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Chlorine is a yellow-green gas! bp -34 °C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8960EA-4011-1B88-2163-47E1AF931443}"/>
              </a:ext>
            </a:extLst>
          </p:cNvPr>
          <p:cNvSpPr txBox="1"/>
          <p:nvPr/>
        </p:nvSpPr>
        <p:spPr>
          <a:xfrm>
            <a:off x="152400" y="373618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Chlorine (Cl</a:t>
            </a:r>
            <a:r>
              <a:rPr lang="en-US" u="sng" baseline="-25000" dirty="0"/>
              <a:t>2</a:t>
            </a:r>
            <a:r>
              <a:rPr lang="en-US" u="sng" dirty="0"/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A554D3-3848-45EB-9AFB-264D841435B2}"/>
              </a:ext>
            </a:extLst>
          </p:cNvPr>
          <p:cNvSpPr txBox="1"/>
          <p:nvPr/>
        </p:nvSpPr>
        <p:spPr>
          <a:xfrm>
            <a:off x="251460" y="827818"/>
            <a:ext cx="4168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While chloride (Cl</a:t>
            </a:r>
            <a:r>
              <a:rPr lang="en-US" baseline="30000" dirty="0"/>
              <a:t>-</a:t>
            </a:r>
            <a:r>
              <a:rPr lang="en-US" dirty="0"/>
              <a:t>) is necessary for all know species of life, chlorine (Cl</a:t>
            </a:r>
            <a:r>
              <a:rPr lang="en-US" baseline="-25000" dirty="0"/>
              <a:t>2</a:t>
            </a:r>
            <a:r>
              <a:rPr lang="en-US" dirty="0"/>
              <a:t>) is poisonous to most living organisms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2C1996-44AB-9FB4-1532-C9B33431C189}"/>
              </a:ext>
            </a:extLst>
          </p:cNvPr>
          <p:cNvSpPr txBox="1"/>
          <p:nvPr/>
        </p:nvSpPr>
        <p:spPr>
          <a:xfrm>
            <a:off x="251460" y="2343148"/>
            <a:ext cx="4015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So how are all these things “chlorine”?:</a:t>
            </a:r>
          </a:p>
        </p:txBody>
      </p:sp>
      <p:pic>
        <p:nvPicPr>
          <p:cNvPr id="1026" name="Picture 2" descr="Chlorine - Wikipedia">
            <a:extLst>
              <a:ext uri="{FF2B5EF4-FFF2-40B4-BE49-F238E27FC236}">
                <a16:creationId xmlns:a16="http://schemas.microsoft.com/office/drawing/2014/main" id="{2B0080DB-336C-57CD-D3FD-DBDCD013B5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860" y="513040"/>
            <a:ext cx="1524000" cy="203283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6A2872C-4EA2-5733-ABF5-23EC1FC4F6E4}"/>
              </a:ext>
            </a:extLst>
          </p:cNvPr>
          <p:cNvSpPr txBox="1"/>
          <p:nvPr/>
        </p:nvSpPr>
        <p:spPr>
          <a:xfrm>
            <a:off x="5181600" y="2545877"/>
            <a:ext cx="15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Wikipedia - chlorine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7E292B-634C-DAFC-E1D6-A7EC145AC854}"/>
              </a:ext>
            </a:extLst>
          </p:cNvPr>
          <p:cNvSpPr txBox="1"/>
          <p:nvPr/>
        </p:nvSpPr>
        <p:spPr>
          <a:xfrm>
            <a:off x="685528" y="4847113"/>
            <a:ext cx="23622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/>
              <a:t>https://images.app.goo.gl/euFU3TK4k8XqtMrL6</a:t>
            </a:r>
          </a:p>
        </p:txBody>
      </p:sp>
      <p:pic>
        <p:nvPicPr>
          <p:cNvPr id="1030" name="Picture 6" descr="Liquid Chlorine VS Tablet Chlorine - iopool blog">
            <a:extLst>
              <a:ext uri="{FF2B5EF4-FFF2-40B4-BE49-F238E27FC236}">
                <a16:creationId xmlns:a16="http://schemas.microsoft.com/office/drawing/2014/main" id="{81CEC21D-4CA4-A8E0-A50B-644732A718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15"/>
          <a:stretch/>
        </p:blipFill>
        <p:spPr bwMode="auto">
          <a:xfrm>
            <a:off x="2392136" y="2857793"/>
            <a:ext cx="1494064" cy="188234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alcium Hypochlorite Price Cal Hypocal Hypo Granular Price Calcium Chlorate  Sodium Process 65% Calcium Hypochlorite, Fast Delivery Calcium Hypochlorite,  65% 45kg Drum Calcium Hypochlorite, 70 Chlorine For Water Treatment - Buy  United">
            <a:extLst>
              <a:ext uri="{FF2B5EF4-FFF2-40B4-BE49-F238E27FC236}">
                <a16:creationId xmlns:a16="http://schemas.microsoft.com/office/drawing/2014/main" id="{564D8A95-8210-B259-275A-A02FBE5963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8640" y="2835671"/>
            <a:ext cx="1889760" cy="188976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47BE009-A9A6-2C03-B5AF-4C0F55905497}"/>
              </a:ext>
            </a:extLst>
          </p:cNvPr>
          <p:cNvSpPr txBox="1"/>
          <p:nvPr/>
        </p:nvSpPr>
        <p:spPr>
          <a:xfrm>
            <a:off x="3878444" y="4893071"/>
            <a:ext cx="2194832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/>
              <a:t>https://images.app.goo.gl/g5nie2hbBK6CseaE6</a:t>
            </a:r>
          </a:p>
        </p:txBody>
      </p:sp>
      <p:pic>
        <p:nvPicPr>
          <p:cNvPr id="13" name="Picture 6" descr="Liquid Chlorine VS Tablet Chlorine - iopool blog">
            <a:extLst>
              <a:ext uri="{FF2B5EF4-FFF2-40B4-BE49-F238E27FC236}">
                <a16:creationId xmlns:a16="http://schemas.microsoft.com/office/drawing/2014/main" id="{F771C7AC-AAF9-C710-1702-BF7513B779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715"/>
          <a:stretch/>
        </p:blipFill>
        <p:spPr bwMode="auto">
          <a:xfrm>
            <a:off x="334736" y="2861603"/>
            <a:ext cx="1494064" cy="188234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1694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/>
      <p:bldP spid="19" grpId="0"/>
      <p:bldP spid="2" grpId="0"/>
      <p:bldP spid="8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6BFA7B-5071-B9D8-8997-8E58CCC7372C}"/>
              </a:ext>
            </a:extLst>
          </p:cNvPr>
          <p:cNvSpPr txBox="1"/>
          <p:nvPr/>
        </p:nvSpPr>
        <p:spPr>
          <a:xfrm>
            <a:off x="990600" y="4599"/>
            <a:ext cx="487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Swimming Pool Chemistry - </a:t>
            </a:r>
            <a:r>
              <a:rPr lang="en-US" sz="2200" b="1" dirty="0">
                <a:solidFill>
                  <a:srgbClr val="FF0000"/>
                </a:solidFill>
              </a:rPr>
              <a:t>Chlorination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EF8DF3-EEAE-A6BA-E25E-2102DF5CCD35}"/>
              </a:ext>
            </a:extLst>
          </p:cNvPr>
          <p:cNvSpPr txBox="1"/>
          <p:nvPr/>
        </p:nvSpPr>
        <p:spPr>
          <a:xfrm>
            <a:off x="175260" y="1264946"/>
            <a:ext cx="6225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Hypochlorous acid is in equilibrium with its dissociated form: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A554D3-3848-45EB-9AFB-264D841435B2}"/>
              </a:ext>
            </a:extLst>
          </p:cNvPr>
          <p:cNvSpPr txBox="1"/>
          <p:nvPr/>
        </p:nvSpPr>
        <p:spPr>
          <a:xfrm>
            <a:off x="175260" y="435486"/>
            <a:ext cx="607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Chlorine reacts with water to form hypochlorous acid: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77EB9B-6B10-C088-4EB7-6B81E7321243}"/>
              </a:ext>
            </a:extLst>
          </p:cNvPr>
          <p:cNvSpPr txBox="1"/>
          <p:nvPr/>
        </p:nvSpPr>
        <p:spPr>
          <a:xfrm>
            <a:off x="1081768" y="826644"/>
            <a:ext cx="44049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Cl</a:t>
            </a:r>
            <a:r>
              <a:rPr lang="en-US" baseline="-25000" dirty="0"/>
              <a:t>2</a:t>
            </a:r>
            <a:r>
              <a:rPr lang="en-US" dirty="0"/>
              <a:t>(g)   +  H</a:t>
            </a:r>
            <a:r>
              <a:rPr lang="en-US" baseline="-25000" dirty="0"/>
              <a:t>2</a:t>
            </a:r>
            <a:r>
              <a:rPr lang="en-US" dirty="0"/>
              <a:t>O   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Wingdings" panose="05000000000000000000" pitchFamily="2" charset="2"/>
              </a:rPr>
              <a:t>⇄</a:t>
            </a:r>
            <a:r>
              <a:rPr lang="en-US" dirty="0">
                <a:sym typeface="Wingdings" panose="05000000000000000000" pitchFamily="2" charset="2"/>
              </a:rPr>
              <a:t>   </a:t>
            </a:r>
            <a:r>
              <a:rPr lang="en-US" dirty="0" err="1">
                <a:sym typeface="Wingdings" panose="05000000000000000000" pitchFamily="2" charset="2"/>
              </a:rPr>
              <a:t>HOCl</a:t>
            </a:r>
            <a:r>
              <a:rPr lang="en-US" dirty="0">
                <a:sym typeface="Wingdings" panose="05000000000000000000" pitchFamily="2" charset="2"/>
              </a:rPr>
              <a:t>  +  H</a:t>
            </a:r>
            <a:r>
              <a:rPr lang="en-US" baseline="30000" dirty="0">
                <a:sym typeface="Wingdings" panose="05000000000000000000" pitchFamily="2" charset="2"/>
              </a:rPr>
              <a:t>+</a:t>
            </a:r>
            <a:r>
              <a:rPr lang="en-US" dirty="0">
                <a:sym typeface="Wingdings" panose="05000000000000000000" pitchFamily="2" charset="2"/>
              </a:rPr>
              <a:t>  +  Cl</a:t>
            </a:r>
            <a:r>
              <a:rPr lang="en-US" baseline="30000" dirty="0">
                <a:sym typeface="Wingdings" panose="05000000000000000000" pitchFamily="2" charset="2"/>
              </a:rPr>
              <a:t>-</a:t>
            </a:r>
            <a:endParaRPr lang="en-US" baseline="30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64B130-BEB0-E2F6-7095-807571C81971}"/>
              </a:ext>
            </a:extLst>
          </p:cNvPr>
          <p:cNvSpPr txBox="1"/>
          <p:nvPr/>
        </p:nvSpPr>
        <p:spPr>
          <a:xfrm>
            <a:off x="1649254" y="1687468"/>
            <a:ext cx="27969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>
                <a:sym typeface="Wingdings" panose="05000000000000000000" pitchFamily="2" charset="2"/>
              </a:rPr>
              <a:t>HOCl</a:t>
            </a:r>
            <a:r>
              <a:rPr lang="en-US" dirty="0"/>
              <a:t>   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Wingdings" panose="05000000000000000000" pitchFamily="2" charset="2"/>
              </a:rPr>
              <a:t>⇄</a:t>
            </a:r>
            <a:r>
              <a:rPr lang="en-US" dirty="0">
                <a:sym typeface="Wingdings" panose="05000000000000000000" pitchFamily="2" charset="2"/>
              </a:rPr>
              <a:t> +  H</a:t>
            </a:r>
            <a:r>
              <a:rPr lang="en-US" baseline="30000" dirty="0">
                <a:sym typeface="Wingdings" panose="05000000000000000000" pitchFamily="2" charset="2"/>
              </a:rPr>
              <a:t>+</a:t>
            </a:r>
            <a:r>
              <a:rPr lang="en-US" dirty="0">
                <a:sym typeface="Wingdings" panose="05000000000000000000" pitchFamily="2" charset="2"/>
              </a:rPr>
              <a:t>  +  </a:t>
            </a:r>
            <a:r>
              <a:rPr lang="en-US" dirty="0" err="1">
                <a:sym typeface="Wingdings" panose="05000000000000000000" pitchFamily="2" charset="2"/>
              </a:rPr>
              <a:t>OCl</a:t>
            </a:r>
            <a:r>
              <a:rPr lang="en-US" baseline="30000" dirty="0">
                <a:sym typeface="Wingdings" panose="05000000000000000000" pitchFamily="2" charset="2"/>
              </a:rPr>
              <a:t>-</a:t>
            </a:r>
            <a:endParaRPr lang="en-US" baseline="30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BC49F0-DF47-3E80-EAF5-E25F12168713}"/>
              </a:ext>
            </a:extLst>
          </p:cNvPr>
          <p:cNvSpPr txBox="1"/>
          <p:nvPr/>
        </p:nvSpPr>
        <p:spPr>
          <a:xfrm>
            <a:off x="171450" y="2036275"/>
            <a:ext cx="6457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Which species are present in water is highly dependent on  pH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FA550B-9911-3FFD-4524-F8A9F49D9A43}"/>
              </a:ext>
            </a:extLst>
          </p:cNvPr>
          <p:cNvSpPr txBox="1"/>
          <p:nvPr/>
        </p:nvSpPr>
        <p:spPr>
          <a:xfrm>
            <a:off x="171450" y="2592297"/>
            <a:ext cx="6457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At pH 7.5 (typical pool pH) and 25 °C, the amounts of hypochlorous acid (</a:t>
            </a:r>
            <a:r>
              <a:rPr lang="en-US" dirty="0" err="1"/>
              <a:t>HOCl</a:t>
            </a:r>
            <a:r>
              <a:rPr lang="en-US" dirty="0"/>
              <a:t>) and hypochlorite ion (</a:t>
            </a:r>
            <a:r>
              <a:rPr lang="en-US" baseline="30000" dirty="0"/>
              <a:t>-</a:t>
            </a:r>
            <a:r>
              <a:rPr lang="en-US" dirty="0" err="1"/>
              <a:t>OCl</a:t>
            </a:r>
            <a:r>
              <a:rPr lang="en-US" dirty="0"/>
              <a:t>) are about equal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D4BD4A-963A-BD59-8850-0F304D93484C}"/>
              </a:ext>
            </a:extLst>
          </p:cNvPr>
          <p:cNvSpPr txBox="1"/>
          <p:nvPr/>
        </p:nvSpPr>
        <p:spPr>
          <a:xfrm>
            <a:off x="140970" y="3486150"/>
            <a:ext cx="6457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strongly acidic water (low pH [~2]) chlorine is mostly present as dissolved Cl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D752B36-CC43-B77D-E9A8-162441B89230}"/>
              </a:ext>
            </a:extLst>
          </p:cNvPr>
          <p:cNvSpPr txBox="1"/>
          <p:nvPr/>
        </p:nvSpPr>
        <p:spPr>
          <a:xfrm>
            <a:off x="133350" y="4232417"/>
            <a:ext cx="6457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basic water (pH &gt; 8) chlorine is mostly present as hypochlorite ion (</a:t>
            </a:r>
            <a:r>
              <a:rPr lang="en-US" baseline="30000" dirty="0"/>
              <a:t>-</a:t>
            </a:r>
            <a:r>
              <a:rPr lang="en-US" dirty="0" err="1"/>
              <a:t>OCl</a:t>
            </a:r>
            <a:r>
              <a:rPr lang="en-US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514839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/>
      <p:bldP spid="4" grpId="0"/>
      <p:bldP spid="6" grpId="0"/>
      <p:bldP spid="9" grpId="0"/>
      <p:bldP spid="12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6BFA7B-5071-B9D8-8997-8E58CCC7372C}"/>
              </a:ext>
            </a:extLst>
          </p:cNvPr>
          <p:cNvSpPr txBox="1"/>
          <p:nvPr/>
        </p:nvSpPr>
        <p:spPr>
          <a:xfrm>
            <a:off x="990600" y="4599"/>
            <a:ext cx="487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Swimming Pool Chemistry - </a:t>
            </a:r>
            <a:r>
              <a:rPr lang="en-US" sz="2200" b="1" dirty="0">
                <a:solidFill>
                  <a:srgbClr val="FF0000"/>
                </a:solidFill>
              </a:rPr>
              <a:t>Chlorination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FA550B-9911-3FFD-4524-F8A9F49D9A43}"/>
              </a:ext>
            </a:extLst>
          </p:cNvPr>
          <p:cNvSpPr txBox="1"/>
          <p:nvPr/>
        </p:nvSpPr>
        <p:spPr>
          <a:xfrm>
            <a:off x="171450" y="1885950"/>
            <a:ext cx="6457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At pH 7.5 (typical pool pH) and 25 °C, the amounts of hypochlorous acid (</a:t>
            </a:r>
            <a:r>
              <a:rPr lang="en-US" dirty="0" err="1"/>
              <a:t>HOCl</a:t>
            </a:r>
            <a:r>
              <a:rPr lang="en-US" dirty="0"/>
              <a:t>) and hypochlorite ion (</a:t>
            </a:r>
            <a:r>
              <a:rPr lang="en-US" baseline="30000" dirty="0"/>
              <a:t>-</a:t>
            </a:r>
            <a:r>
              <a:rPr lang="en-US" dirty="0" err="1"/>
              <a:t>OCl</a:t>
            </a:r>
            <a:r>
              <a:rPr lang="en-US" dirty="0"/>
              <a:t>) are about equal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D4BD4A-963A-BD59-8850-0F304D93484C}"/>
              </a:ext>
            </a:extLst>
          </p:cNvPr>
          <p:cNvSpPr txBox="1"/>
          <p:nvPr/>
        </p:nvSpPr>
        <p:spPr>
          <a:xfrm>
            <a:off x="140970" y="2779803"/>
            <a:ext cx="6457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strongly acidic water (low pH [~2]) chlorine is mostly present as dissolved Cl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D752B36-CC43-B77D-E9A8-162441B89230}"/>
              </a:ext>
            </a:extLst>
          </p:cNvPr>
          <p:cNvSpPr txBox="1"/>
          <p:nvPr/>
        </p:nvSpPr>
        <p:spPr>
          <a:xfrm>
            <a:off x="133350" y="3526070"/>
            <a:ext cx="6457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basic water (pH &gt; 8) chlorine is mostly present as hypochlorite ion (</a:t>
            </a:r>
            <a:r>
              <a:rPr lang="en-US" baseline="30000" dirty="0"/>
              <a:t>-</a:t>
            </a:r>
            <a:r>
              <a:rPr lang="en-US" dirty="0" err="1"/>
              <a:t>OCl</a:t>
            </a:r>
            <a:r>
              <a:rPr lang="en-US" dirty="0"/>
              <a:t>) 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669A9A5B-ED39-F9D8-2664-B4D55112CE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5424522"/>
              </p:ext>
            </p:extLst>
          </p:nvPr>
        </p:nvGraphicFramePr>
        <p:xfrm>
          <a:off x="654294" y="1237083"/>
          <a:ext cx="5226294" cy="5113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2709426" imgH="265088" progId="ChemDraw.Document.6.0">
                  <p:embed/>
                </p:oleObj>
              </mc:Choice>
              <mc:Fallback>
                <p:oleObj name="CS ChemDraw Drawing" r:id="rId2" imgW="2709426" imgH="265088" progId="ChemDraw.Document.6.0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669A9A5B-ED39-F9D8-2664-B4D55112CE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54294" y="1237083"/>
                        <a:ext cx="5226294" cy="5113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25746A3-165C-B62B-8E90-8CFDE6B4E384}"/>
              </a:ext>
            </a:extLst>
          </p:cNvPr>
          <p:cNvSpPr txBox="1"/>
          <p:nvPr/>
        </p:nvSpPr>
        <p:spPr>
          <a:xfrm>
            <a:off x="48504" y="1325225"/>
            <a:ext cx="575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FAC866-C1C9-2437-DD0F-8E808D6F9B1D}"/>
              </a:ext>
            </a:extLst>
          </p:cNvPr>
          <p:cNvSpPr txBox="1"/>
          <p:nvPr/>
        </p:nvSpPr>
        <p:spPr>
          <a:xfrm>
            <a:off x="4572000" y="59055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aseline="30000" dirty="0"/>
              <a:t>-</a:t>
            </a:r>
            <a:r>
              <a:rPr lang="en-US" sz="2400" dirty="0" err="1"/>
              <a:t>OCl</a:t>
            </a:r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3733F4-1D11-B444-31D5-664C46C7C64D}"/>
              </a:ext>
            </a:extLst>
          </p:cNvPr>
          <p:cNvSpPr txBox="1"/>
          <p:nvPr/>
        </p:nvSpPr>
        <p:spPr>
          <a:xfrm>
            <a:off x="914400" y="578754"/>
            <a:ext cx="575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Cl</a:t>
            </a:r>
            <a:r>
              <a:rPr lang="en-US" sz="2400" baseline="-25000" dirty="0"/>
              <a:t>2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3D5F230-709C-F847-CD27-3377D0922578}"/>
              </a:ext>
            </a:extLst>
          </p:cNvPr>
          <p:cNvCxnSpPr/>
          <p:nvPr/>
        </p:nvCxnSpPr>
        <p:spPr>
          <a:xfrm flipH="1">
            <a:off x="838200" y="1111615"/>
            <a:ext cx="6096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D8A0809-3D56-22BD-028C-7152F65082A6}"/>
              </a:ext>
            </a:extLst>
          </p:cNvPr>
          <p:cNvCxnSpPr/>
          <p:nvPr/>
        </p:nvCxnSpPr>
        <p:spPr>
          <a:xfrm>
            <a:off x="3581400" y="1111615"/>
            <a:ext cx="1905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83FFF5A-C6DF-E309-CF6A-A373422B97CB}"/>
              </a:ext>
            </a:extLst>
          </p:cNvPr>
          <p:cNvCxnSpPr/>
          <p:nvPr/>
        </p:nvCxnSpPr>
        <p:spPr>
          <a:xfrm flipV="1">
            <a:off x="3400425" y="809586"/>
            <a:ext cx="0" cy="40196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BF37625A-0C3B-2B08-23E7-DF66417619D9}"/>
              </a:ext>
            </a:extLst>
          </p:cNvPr>
          <p:cNvSpPr txBox="1"/>
          <p:nvPr/>
        </p:nvSpPr>
        <p:spPr>
          <a:xfrm>
            <a:off x="2531269" y="356384"/>
            <a:ext cx="173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B050"/>
                </a:solidFill>
              </a:rPr>
              <a:t>HOCl</a:t>
            </a:r>
            <a:r>
              <a:rPr lang="en-US" sz="2400" dirty="0">
                <a:solidFill>
                  <a:srgbClr val="00B050"/>
                </a:solidFill>
              </a:rPr>
              <a:t> +</a:t>
            </a:r>
            <a:r>
              <a:rPr lang="en-US" sz="2400" baseline="30000" dirty="0">
                <a:solidFill>
                  <a:srgbClr val="00B050"/>
                </a:solidFill>
              </a:rPr>
              <a:t> -</a:t>
            </a:r>
            <a:r>
              <a:rPr lang="en-US" sz="2400" dirty="0" err="1">
                <a:solidFill>
                  <a:srgbClr val="00B050"/>
                </a:solidFill>
              </a:rPr>
              <a:t>OCl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9F0B249-F10B-CDB3-85B8-8D9459A16E93}"/>
              </a:ext>
            </a:extLst>
          </p:cNvPr>
          <p:cNvSpPr txBox="1"/>
          <p:nvPr/>
        </p:nvSpPr>
        <p:spPr>
          <a:xfrm>
            <a:off x="133350" y="4179570"/>
            <a:ext cx="6648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sanitizing effect is better when there is more </a:t>
            </a:r>
            <a:r>
              <a:rPr lang="en-US" dirty="0" err="1"/>
              <a:t>HOCl</a:t>
            </a:r>
            <a:r>
              <a:rPr lang="en-US" dirty="0"/>
              <a:t>/Cl</a:t>
            </a:r>
            <a:r>
              <a:rPr lang="en-US" baseline="-25000" dirty="0"/>
              <a:t>2</a:t>
            </a:r>
            <a:r>
              <a:rPr lang="en-US" dirty="0"/>
              <a:t> present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6220A08-BA23-2946-A817-7606B5BBB082}"/>
              </a:ext>
            </a:extLst>
          </p:cNvPr>
          <p:cNvSpPr txBox="1"/>
          <p:nvPr/>
        </p:nvSpPr>
        <p:spPr>
          <a:xfrm>
            <a:off x="133350" y="4618515"/>
            <a:ext cx="6648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However, Cl</a:t>
            </a:r>
            <a:r>
              <a:rPr lang="en-US" baseline="-25000" dirty="0"/>
              <a:t>2</a:t>
            </a:r>
            <a:r>
              <a:rPr lang="en-US" dirty="0"/>
              <a:t> will escape at some rate from the system</a:t>
            </a:r>
          </a:p>
        </p:txBody>
      </p:sp>
    </p:spTree>
    <p:extLst>
      <p:ext uri="{BB962C8B-B14F-4D97-AF65-F5344CB8AC3E}">
        <p14:creationId xmlns:p14="http://schemas.microsoft.com/office/powerpoint/2010/main" val="211602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E79CCB0D35A846A48CBA4DE1C7108A" ma:contentTypeVersion="14" ma:contentTypeDescription="Create a new document." ma:contentTypeScope="" ma:versionID="3fca7c1c5f162c7b3e93b45a26fd6618">
  <xsd:schema xmlns:xsd="http://www.w3.org/2001/XMLSchema" xmlns:xs="http://www.w3.org/2001/XMLSchema" xmlns:p="http://schemas.microsoft.com/office/2006/metadata/properties" xmlns:ns3="251e3a25-7d05-4057-8924-4838a9b47ce1" xmlns:ns4="1ccb9f65-3c3c-4cbd-ae24-cacf6dd38382" targetNamespace="http://schemas.microsoft.com/office/2006/metadata/properties" ma:root="true" ma:fieldsID="c6d7a0c1cc2dc81a2f5c0e8aa124da7d" ns3:_="" ns4:_="">
    <xsd:import namespace="251e3a25-7d05-4057-8924-4838a9b47ce1"/>
    <xsd:import namespace="1ccb9f65-3c3c-4cbd-ae24-cacf6dd3838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1e3a25-7d05-4057-8924-4838a9b47c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b9f65-3c3c-4cbd-ae24-cacf6dd38382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1A0C90-D723-4508-9B3D-44F1AE2F2A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C1B885-BAD5-47CF-A1B3-47B71F6BFCBB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dcmitype/"/>
    <ds:schemaRef ds:uri="251e3a25-7d05-4057-8924-4838a9b47ce1"/>
    <ds:schemaRef ds:uri="1ccb9f65-3c3c-4cbd-ae24-cacf6dd3838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EE749DC-9799-4083-AEB8-11E4470BE1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1e3a25-7d05-4057-8924-4838a9b47ce1"/>
    <ds:schemaRef ds:uri="1ccb9f65-3c3c-4cbd-ae24-cacf6dd383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4405</TotalTime>
  <Words>1251</Words>
  <Application>Microsoft Office PowerPoint</Application>
  <PresentationFormat>Custom</PresentationFormat>
  <Paragraphs>150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 Unicode MS</vt:lpstr>
      <vt:lpstr>Arial</vt:lpstr>
      <vt:lpstr>Calibri</vt:lpstr>
      <vt:lpstr>Wingdings</vt:lpstr>
      <vt:lpstr>Office Theme</vt:lpstr>
      <vt:lpstr>CS ChemDraw Drawing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Christie, Hamish S - (hamishc)</dc:creator>
  <cp:lastModifiedBy>Christie, Hamish S - (hamishc)</cp:lastModifiedBy>
  <cp:revision>184</cp:revision>
  <dcterms:created xsi:type="dcterms:W3CDTF">2016-06-21T15:12:42Z</dcterms:created>
  <dcterms:modified xsi:type="dcterms:W3CDTF">2024-08-02T17:32:27Z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0x010100FBE79CCB0D35A846A48CBA4DE1C7108A</vt:lpwstr>
  </property>
</Properties>
</file>