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759" r:id="rId5"/>
    <p:sldId id="716" r:id="rId6"/>
    <p:sldId id="737" r:id="rId7"/>
    <p:sldId id="754" r:id="rId8"/>
    <p:sldId id="740" r:id="rId9"/>
    <p:sldId id="741" r:id="rId10"/>
    <p:sldId id="742" r:id="rId11"/>
    <p:sldId id="743" r:id="rId12"/>
    <p:sldId id="755" r:id="rId13"/>
    <p:sldId id="739" r:id="rId14"/>
    <p:sldId id="744" r:id="rId15"/>
    <p:sldId id="747" r:id="rId16"/>
    <p:sldId id="745" r:id="rId17"/>
    <p:sldId id="748" r:id="rId18"/>
    <p:sldId id="749" r:id="rId19"/>
    <p:sldId id="750" r:id="rId20"/>
    <p:sldId id="751" r:id="rId21"/>
    <p:sldId id="752" r:id="rId22"/>
    <p:sldId id="753" r:id="rId23"/>
    <p:sldId id="757" r:id="rId24"/>
    <p:sldId id="756" r:id="rId25"/>
    <p:sldId id="758" r:id="rId26"/>
  </p:sldIdLst>
  <p:sldSz cx="6858000" cy="51435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29" autoAdjust="0"/>
    <p:restoredTop sz="94660"/>
  </p:normalViewPr>
  <p:slideViewPr>
    <p:cSldViewPr>
      <p:cViewPr varScale="1">
        <p:scale>
          <a:sx n="126" d="100"/>
          <a:sy n="126" d="100"/>
        </p:scale>
        <p:origin x="798" y="138"/>
      </p:cViewPr>
      <p:guideLst>
        <p:guide orient="horz" pos="1620"/>
        <p:guide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0"/>
            <a:ext cx="5829300" cy="1102519"/>
          </a:xfrm>
        </p:spPr>
        <p:txBody>
          <a:bodyPr/>
          <a:lstStyle/>
          <a:p>
            <a:r>
              <a:rPr lang="en-US"/>
              <a:t>Click to edit Master title style</a:t>
            </a:r>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BF99F7-BA92-4BBD-AC82-716BD3C606E8}"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06FD5-1DAE-44F0-B13C-E6296085AC24}" type="slidenum">
              <a:rPr lang="en-US" smtClean="0"/>
              <a:t>‹#›</a:t>
            </a:fld>
            <a:endParaRPr lang="en-US"/>
          </a:p>
        </p:txBody>
      </p:sp>
    </p:spTree>
    <p:extLst>
      <p:ext uri="{BB962C8B-B14F-4D97-AF65-F5344CB8AC3E}">
        <p14:creationId xmlns:p14="http://schemas.microsoft.com/office/powerpoint/2010/main" val="1514017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BF99F7-BA92-4BBD-AC82-716BD3C606E8}"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06FD5-1DAE-44F0-B13C-E6296085AC24}" type="slidenum">
              <a:rPr lang="en-US" smtClean="0"/>
              <a:t>‹#›</a:t>
            </a:fld>
            <a:endParaRPr lang="en-US"/>
          </a:p>
        </p:txBody>
      </p:sp>
    </p:spTree>
    <p:extLst>
      <p:ext uri="{BB962C8B-B14F-4D97-AF65-F5344CB8AC3E}">
        <p14:creationId xmlns:p14="http://schemas.microsoft.com/office/powerpoint/2010/main" val="3124581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154781"/>
            <a:ext cx="154305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154781"/>
            <a:ext cx="451485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BF99F7-BA92-4BBD-AC82-716BD3C606E8}"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06FD5-1DAE-44F0-B13C-E6296085AC24}" type="slidenum">
              <a:rPr lang="en-US" smtClean="0"/>
              <a:t>‹#›</a:t>
            </a:fld>
            <a:endParaRPr lang="en-US"/>
          </a:p>
        </p:txBody>
      </p:sp>
    </p:spTree>
    <p:extLst>
      <p:ext uri="{BB962C8B-B14F-4D97-AF65-F5344CB8AC3E}">
        <p14:creationId xmlns:p14="http://schemas.microsoft.com/office/powerpoint/2010/main" val="2266330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BF99F7-BA92-4BBD-AC82-716BD3C606E8}"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06FD5-1DAE-44F0-B13C-E6296085AC24}" type="slidenum">
              <a:rPr lang="en-US" smtClean="0"/>
              <a:t>‹#›</a:t>
            </a:fld>
            <a:endParaRPr lang="en-US"/>
          </a:p>
        </p:txBody>
      </p:sp>
    </p:spTree>
    <p:extLst>
      <p:ext uri="{BB962C8B-B14F-4D97-AF65-F5344CB8AC3E}">
        <p14:creationId xmlns:p14="http://schemas.microsoft.com/office/powerpoint/2010/main" val="3381467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BF99F7-BA92-4BBD-AC82-716BD3C606E8}"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06FD5-1DAE-44F0-B13C-E6296085AC24}" type="slidenum">
              <a:rPr lang="en-US" smtClean="0"/>
              <a:t>‹#›</a:t>
            </a:fld>
            <a:endParaRPr lang="en-US"/>
          </a:p>
        </p:txBody>
      </p:sp>
    </p:spTree>
    <p:extLst>
      <p:ext uri="{BB962C8B-B14F-4D97-AF65-F5344CB8AC3E}">
        <p14:creationId xmlns:p14="http://schemas.microsoft.com/office/powerpoint/2010/main" val="432397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900113"/>
            <a:ext cx="3028950" cy="254555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900113"/>
            <a:ext cx="3028950" cy="254555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BF99F7-BA92-4BBD-AC82-716BD3C606E8}"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06FD5-1DAE-44F0-B13C-E6296085AC24}" type="slidenum">
              <a:rPr lang="en-US" smtClean="0"/>
              <a:t>‹#›</a:t>
            </a:fld>
            <a:endParaRPr lang="en-US"/>
          </a:p>
        </p:txBody>
      </p:sp>
    </p:spTree>
    <p:extLst>
      <p:ext uri="{BB962C8B-B14F-4D97-AF65-F5344CB8AC3E}">
        <p14:creationId xmlns:p14="http://schemas.microsoft.com/office/powerpoint/2010/main" val="579767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205979"/>
            <a:ext cx="61722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1335"/>
            <a:ext cx="303014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1156"/>
            <a:ext cx="303014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1335"/>
            <a:ext cx="303133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1156"/>
            <a:ext cx="30313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BF99F7-BA92-4BBD-AC82-716BD3C606E8}" type="datetimeFigureOut">
              <a:rPr lang="en-US" smtClean="0"/>
              <a:t>8/2/2024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606FD5-1DAE-44F0-B13C-E6296085AC24}" type="slidenum">
              <a:rPr lang="en-US" smtClean="0"/>
              <a:t>‹#›</a:t>
            </a:fld>
            <a:endParaRPr lang="en-US"/>
          </a:p>
        </p:txBody>
      </p:sp>
    </p:spTree>
    <p:extLst>
      <p:ext uri="{BB962C8B-B14F-4D97-AF65-F5344CB8AC3E}">
        <p14:creationId xmlns:p14="http://schemas.microsoft.com/office/powerpoint/2010/main" val="2177529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BF99F7-BA92-4BBD-AC82-716BD3C606E8}" type="datetimeFigureOut">
              <a:rPr lang="en-US" smtClean="0"/>
              <a:t>8/2/2024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606FD5-1DAE-44F0-B13C-E6296085AC24}" type="slidenum">
              <a:rPr lang="en-US" smtClean="0"/>
              <a:t>‹#›</a:t>
            </a:fld>
            <a:endParaRPr lang="en-US"/>
          </a:p>
        </p:txBody>
      </p:sp>
    </p:spTree>
    <p:extLst>
      <p:ext uri="{BB962C8B-B14F-4D97-AF65-F5344CB8AC3E}">
        <p14:creationId xmlns:p14="http://schemas.microsoft.com/office/powerpoint/2010/main" val="180929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BF99F7-BA92-4BBD-AC82-716BD3C606E8}" type="datetimeFigureOut">
              <a:rPr lang="en-US" smtClean="0"/>
              <a:t>8/2/2024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606FD5-1DAE-44F0-B13C-E6296085AC24}" type="slidenum">
              <a:rPr lang="en-US" smtClean="0"/>
              <a:t>‹#›</a:t>
            </a:fld>
            <a:endParaRPr lang="en-US"/>
          </a:p>
        </p:txBody>
      </p:sp>
    </p:spTree>
    <p:extLst>
      <p:ext uri="{BB962C8B-B14F-4D97-AF65-F5344CB8AC3E}">
        <p14:creationId xmlns:p14="http://schemas.microsoft.com/office/powerpoint/2010/main" val="77172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787"/>
            <a:ext cx="2256235"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789"/>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6327"/>
            <a:ext cx="22562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7BF99F7-BA92-4BBD-AC82-716BD3C606E8}"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06FD5-1DAE-44F0-B13C-E6296085AC24}" type="slidenum">
              <a:rPr lang="en-US" smtClean="0"/>
              <a:t>‹#›</a:t>
            </a:fld>
            <a:endParaRPr lang="en-US"/>
          </a:p>
        </p:txBody>
      </p:sp>
    </p:spTree>
    <p:extLst>
      <p:ext uri="{BB962C8B-B14F-4D97-AF65-F5344CB8AC3E}">
        <p14:creationId xmlns:p14="http://schemas.microsoft.com/office/powerpoint/2010/main" val="67592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5504"/>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7BF99F7-BA92-4BBD-AC82-716BD3C606E8}"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06FD5-1DAE-44F0-B13C-E6296085AC24}" type="slidenum">
              <a:rPr lang="en-US" smtClean="0"/>
              <a:t>‹#›</a:t>
            </a:fld>
            <a:endParaRPr lang="en-US"/>
          </a:p>
        </p:txBody>
      </p:sp>
    </p:spTree>
    <p:extLst>
      <p:ext uri="{BB962C8B-B14F-4D97-AF65-F5344CB8AC3E}">
        <p14:creationId xmlns:p14="http://schemas.microsoft.com/office/powerpoint/2010/main" val="629064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BF99F7-BA92-4BBD-AC82-716BD3C606E8}" type="datetimeFigureOut">
              <a:rPr lang="en-US" smtClean="0"/>
              <a:t>8/2/2024</a:t>
            </a:fld>
            <a:endParaRPr lang="en-US"/>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2606FD5-1DAE-44F0-B13C-E6296085AC24}" type="slidenum">
              <a:rPr lang="en-US" smtClean="0"/>
              <a:t>‹#›</a:t>
            </a:fld>
            <a:endParaRPr lang="en-US"/>
          </a:p>
        </p:txBody>
      </p:sp>
    </p:spTree>
    <p:extLst>
      <p:ext uri="{BB962C8B-B14F-4D97-AF65-F5344CB8AC3E}">
        <p14:creationId xmlns:p14="http://schemas.microsoft.com/office/powerpoint/2010/main" val="154364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hyperlink" Target="http://www.google.com/url?sa=i&amp;rct=j&amp;q=&amp;esrc=s&amp;frm=1&amp;source=images&amp;cd=&amp;cad=rja&amp;uact=8&amp;docid=aegDRrMPsDZolM&amp;tbnid=P_pMV2jiwhHYXM:&amp;ved=0CAUQjRw&amp;url=http://www.ezcreditwarehouse.com/rims/casinochrome.html&amp;ei=6uHXU5O8OaeAiwLsxYCoCg&amp;bvm=bv.71954034,d.cGU&amp;psig=AFQjCNFqYOcVlJP7hz5wfddWUTZ4NkFBcg&amp;ust=1406743384711885" TargetMode="Externa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www.google.com/url?sa=i&amp;source=images&amp;cd=&amp;cad=rja&amp;uact=8&amp;docid=65gvwPTrjCu9mM&amp;tbnid=LqRr3NXal-kGSM&amp;ved=0CAgQjRw&amp;url=http://www.target.com/p/pepsi-cola-20-oz/-/A-12979694&amp;ei=COPXU_ieMsfaoASywYDoBg&amp;psig=AFQjCNEI7zYVjPlA-kXyh8jPW53Yw9A48g&amp;ust=140674368892428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5E42804-0BBF-96F5-19D0-787C7DBFE829}"/>
              </a:ext>
            </a:extLst>
          </p:cNvPr>
          <p:cNvSpPr txBox="1"/>
          <p:nvPr/>
        </p:nvSpPr>
        <p:spPr>
          <a:xfrm>
            <a:off x="180975" y="1123950"/>
            <a:ext cx="6496050" cy="1846659"/>
          </a:xfrm>
          <a:prstGeom prst="rect">
            <a:avLst/>
          </a:prstGeom>
          <a:noFill/>
        </p:spPr>
        <p:txBody>
          <a:bodyPr wrap="square" rtlCol="0">
            <a:spAutoFit/>
          </a:bodyPr>
          <a:lstStyle/>
          <a:p>
            <a:r>
              <a:rPr lang="en-US" dirty="0"/>
              <a:t>	</a:t>
            </a:r>
            <a:endParaRPr lang="en-US" sz="3200" dirty="0">
              <a:solidFill>
                <a:srgbClr val="FFC000"/>
              </a:solidFill>
            </a:endParaRPr>
          </a:p>
          <a:p>
            <a:endParaRPr lang="en-US" sz="2400" dirty="0">
              <a:solidFill>
                <a:srgbClr val="00B050"/>
              </a:solidFill>
            </a:endParaRPr>
          </a:p>
          <a:p>
            <a:pPr marL="742950" lvl="1" indent="-285750">
              <a:buFont typeface="Arial" panose="020B0604020202020204" pitchFamily="34" charset="0"/>
              <a:buChar char="•"/>
            </a:pPr>
            <a:r>
              <a:rPr lang="en-US" dirty="0"/>
              <a:t>These slides contain animations, when the PowerPoint file is played</a:t>
            </a:r>
          </a:p>
          <a:p>
            <a:pPr marL="742950" lvl="1" indent="-285750">
              <a:buFont typeface="Arial" panose="020B0604020202020204" pitchFamily="34" charset="0"/>
              <a:buChar char="•"/>
            </a:pPr>
            <a:r>
              <a:rPr lang="en-US" dirty="0"/>
              <a:t>The content gradually appears with clicks</a:t>
            </a:r>
          </a:p>
          <a:p>
            <a:pPr marL="742950" lvl="1" indent="-285750">
              <a:buFont typeface="Arial" panose="020B0604020202020204" pitchFamily="34" charset="0"/>
              <a:buChar char="•"/>
            </a:pPr>
            <a:r>
              <a:rPr lang="en-US" dirty="0"/>
              <a:t>Questions appear before their answers </a:t>
            </a:r>
          </a:p>
        </p:txBody>
      </p:sp>
    </p:spTree>
    <p:extLst>
      <p:ext uri="{BB962C8B-B14F-4D97-AF65-F5344CB8AC3E}">
        <p14:creationId xmlns:p14="http://schemas.microsoft.com/office/powerpoint/2010/main" val="2694355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6BFA7B-5071-B9D8-8997-8E58CCC7372C}"/>
              </a:ext>
            </a:extLst>
          </p:cNvPr>
          <p:cNvSpPr txBox="1"/>
          <p:nvPr/>
        </p:nvSpPr>
        <p:spPr>
          <a:xfrm>
            <a:off x="1295400" y="0"/>
            <a:ext cx="4419600" cy="430887"/>
          </a:xfrm>
          <a:prstGeom prst="rect">
            <a:avLst/>
          </a:prstGeom>
          <a:noFill/>
        </p:spPr>
        <p:txBody>
          <a:bodyPr wrap="square" rtlCol="0">
            <a:spAutoFit/>
          </a:bodyPr>
          <a:lstStyle/>
          <a:p>
            <a:r>
              <a:rPr lang="en-US" sz="2200" b="1" dirty="0"/>
              <a:t>Carbon Dioxide – Fire Extinguishing</a:t>
            </a:r>
          </a:p>
        </p:txBody>
      </p:sp>
      <p:sp>
        <p:nvSpPr>
          <p:cNvPr id="2" name="TextBox 1">
            <a:extLst>
              <a:ext uri="{FF2B5EF4-FFF2-40B4-BE49-F238E27FC236}">
                <a16:creationId xmlns:a16="http://schemas.microsoft.com/office/drawing/2014/main" id="{F4C52494-EE08-94E4-9560-21EF2A05072B}"/>
              </a:ext>
            </a:extLst>
          </p:cNvPr>
          <p:cNvSpPr txBox="1"/>
          <p:nvPr/>
        </p:nvSpPr>
        <p:spPr>
          <a:xfrm>
            <a:off x="304800" y="4564618"/>
            <a:ext cx="6400800" cy="369332"/>
          </a:xfrm>
          <a:prstGeom prst="rect">
            <a:avLst/>
          </a:prstGeom>
          <a:noFill/>
        </p:spPr>
        <p:txBody>
          <a:bodyPr wrap="square">
            <a:spAutoFit/>
          </a:bodyPr>
          <a:lstStyle/>
          <a:p>
            <a:r>
              <a:rPr lang="en-US" dirty="0">
                <a:solidFill>
                  <a:srgbClr val="FF0000"/>
                </a:solidFill>
              </a:rPr>
              <a:t>What makes it a better choice than water for electrical fires?</a:t>
            </a:r>
          </a:p>
        </p:txBody>
      </p:sp>
      <p:sp>
        <p:nvSpPr>
          <p:cNvPr id="10" name="TextBox 9">
            <a:extLst>
              <a:ext uri="{FF2B5EF4-FFF2-40B4-BE49-F238E27FC236}">
                <a16:creationId xmlns:a16="http://schemas.microsoft.com/office/drawing/2014/main" id="{ABB6FD2F-3DB6-E7E9-D298-2A14CBC56D68}"/>
              </a:ext>
            </a:extLst>
          </p:cNvPr>
          <p:cNvSpPr txBox="1"/>
          <p:nvPr/>
        </p:nvSpPr>
        <p:spPr>
          <a:xfrm>
            <a:off x="213360" y="337751"/>
            <a:ext cx="6400800" cy="646331"/>
          </a:xfrm>
          <a:prstGeom prst="rect">
            <a:avLst/>
          </a:prstGeom>
          <a:noFill/>
        </p:spPr>
        <p:txBody>
          <a:bodyPr wrap="square">
            <a:spAutoFit/>
          </a:bodyPr>
          <a:lstStyle/>
          <a:p>
            <a:pPr marL="285750" indent="-285750">
              <a:buFont typeface="Arial" panose="020B0604020202020204" pitchFamily="34" charset="0"/>
              <a:buChar char="•"/>
            </a:pPr>
            <a:r>
              <a:rPr lang="en-US" dirty="0"/>
              <a:t>CO</a:t>
            </a:r>
            <a:r>
              <a:rPr lang="en-US" baseline="-25000" dirty="0"/>
              <a:t>2</a:t>
            </a:r>
            <a:r>
              <a:rPr lang="en-US" dirty="0"/>
              <a:t> gas at atmospheric pressure is more dense than air so it tends to sink and smother a fire</a:t>
            </a:r>
          </a:p>
        </p:txBody>
      </p:sp>
      <p:sp>
        <p:nvSpPr>
          <p:cNvPr id="11" name="TextBox 10">
            <a:extLst>
              <a:ext uri="{FF2B5EF4-FFF2-40B4-BE49-F238E27FC236}">
                <a16:creationId xmlns:a16="http://schemas.microsoft.com/office/drawing/2014/main" id="{E787C37F-D150-865C-2EC4-196D3D449E82}"/>
              </a:ext>
            </a:extLst>
          </p:cNvPr>
          <p:cNvSpPr txBox="1"/>
          <p:nvPr/>
        </p:nvSpPr>
        <p:spPr>
          <a:xfrm>
            <a:off x="1828800" y="933482"/>
            <a:ext cx="3604260" cy="646331"/>
          </a:xfrm>
          <a:prstGeom prst="rect">
            <a:avLst/>
          </a:prstGeom>
          <a:noFill/>
        </p:spPr>
        <p:txBody>
          <a:bodyPr wrap="square">
            <a:spAutoFit/>
          </a:bodyPr>
          <a:lstStyle/>
          <a:p>
            <a:r>
              <a:rPr lang="en-US" dirty="0"/>
              <a:t>Density -   Air   1.29 kg per m</a:t>
            </a:r>
            <a:r>
              <a:rPr lang="en-US" baseline="30000" dirty="0"/>
              <a:t>3</a:t>
            </a:r>
            <a:r>
              <a:rPr lang="en-US" dirty="0"/>
              <a:t> </a:t>
            </a:r>
          </a:p>
          <a:p>
            <a:r>
              <a:rPr lang="en-US" dirty="0"/>
              <a:t>                  CO</a:t>
            </a:r>
            <a:r>
              <a:rPr lang="en-US" baseline="-25000" dirty="0"/>
              <a:t>2</a:t>
            </a:r>
            <a:r>
              <a:rPr lang="en-US" dirty="0"/>
              <a:t>  1.98 kg per m</a:t>
            </a:r>
            <a:r>
              <a:rPr lang="en-US" baseline="30000" dirty="0"/>
              <a:t>3</a:t>
            </a:r>
            <a:r>
              <a:rPr lang="en-US" dirty="0"/>
              <a:t> </a:t>
            </a:r>
          </a:p>
        </p:txBody>
      </p:sp>
      <p:sp>
        <p:nvSpPr>
          <p:cNvPr id="13" name="TextBox 12">
            <a:extLst>
              <a:ext uri="{FF2B5EF4-FFF2-40B4-BE49-F238E27FC236}">
                <a16:creationId xmlns:a16="http://schemas.microsoft.com/office/drawing/2014/main" id="{EA0C4136-1E1B-6C91-7965-749A3E0D6A7A}"/>
              </a:ext>
            </a:extLst>
          </p:cNvPr>
          <p:cNvSpPr txBox="1"/>
          <p:nvPr/>
        </p:nvSpPr>
        <p:spPr>
          <a:xfrm>
            <a:off x="228600" y="3906619"/>
            <a:ext cx="6400800" cy="646331"/>
          </a:xfrm>
          <a:prstGeom prst="rect">
            <a:avLst/>
          </a:prstGeom>
          <a:noFill/>
        </p:spPr>
        <p:txBody>
          <a:bodyPr wrap="square">
            <a:spAutoFit/>
          </a:bodyPr>
          <a:lstStyle/>
          <a:p>
            <a:pPr marL="285750" indent="-285750">
              <a:buFont typeface="Arial" panose="020B0604020202020204" pitchFamily="34" charset="0"/>
              <a:buChar char="•"/>
            </a:pPr>
            <a:r>
              <a:rPr lang="en-US" dirty="0"/>
              <a:t>It can’t absorb much heat, like water can. So, fires can reignite when the CO</a:t>
            </a:r>
            <a:r>
              <a:rPr lang="en-US" baseline="-25000" dirty="0"/>
              <a:t>2</a:t>
            </a:r>
            <a:r>
              <a:rPr lang="en-US" dirty="0"/>
              <a:t> disperses, so it is best suited to small fires. </a:t>
            </a:r>
          </a:p>
        </p:txBody>
      </p:sp>
      <p:sp>
        <p:nvSpPr>
          <p:cNvPr id="4" name="TextBox 3">
            <a:extLst>
              <a:ext uri="{FF2B5EF4-FFF2-40B4-BE49-F238E27FC236}">
                <a16:creationId xmlns:a16="http://schemas.microsoft.com/office/drawing/2014/main" id="{4AF82FD2-C532-E373-65B4-62A423FAD1EA}"/>
              </a:ext>
            </a:extLst>
          </p:cNvPr>
          <p:cNvSpPr txBox="1"/>
          <p:nvPr/>
        </p:nvSpPr>
        <p:spPr>
          <a:xfrm>
            <a:off x="2209800" y="4933950"/>
            <a:ext cx="2209800" cy="215444"/>
          </a:xfrm>
          <a:prstGeom prst="rect">
            <a:avLst/>
          </a:prstGeom>
          <a:noFill/>
        </p:spPr>
        <p:txBody>
          <a:bodyPr wrap="square">
            <a:spAutoFit/>
          </a:bodyPr>
          <a:lstStyle/>
          <a:p>
            <a:r>
              <a:rPr lang="en-US" sz="800" dirty="0"/>
              <a:t>https://images.app.goo.gl/oMfufQxYDnYK7SrT7</a:t>
            </a:r>
          </a:p>
        </p:txBody>
      </p:sp>
      <p:pic>
        <p:nvPicPr>
          <p:cNvPr id="5" name="Picture 2" descr="Fire Extinguisher Safety | Poison Control">
            <a:extLst>
              <a:ext uri="{FF2B5EF4-FFF2-40B4-BE49-F238E27FC236}">
                <a16:creationId xmlns:a16="http://schemas.microsoft.com/office/drawing/2014/main" id="{6741E8D5-7A38-53A1-6A83-B24D6AF332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655386"/>
            <a:ext cx="2949019" cy="22117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5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6BFA7B-5071-B9D8-8997-8E58CCC7372C}"/>
              </a:ext>
            </a:extLst>
          </p:cNvPr>
          <p:cNvSpPr txBox="1"/>
          <p:nvPr/>
        </p:nvSpPr>
        <p:spPr>
          <a:xfrm>
            <a:off x="1295400" y="0"/>
            <a:ext cx="4419600" cy="430887"/>
          </a:xfrm>
          <a:prstGeom prst="rect">
            <a:avLst/>
          </a:prstGeom>
          <a:noFill/>
        </p:spPr>
        <p:txBody>
          <a:bodyPr wrap="square" rtlCol="0">
            <a:spAutoFit/>
          </a:bodyPr>
          <a:lstStyle/>
          <a:p>
            <a:r>
              <a:rPr lang="en-US" sz="2200" b="1" dirty="0"/>
              <a:t>Carbon Dioxide – Fire Extinguishing</a:t>
            </a:r>
          </a:p>
        </p:txBody>
      </p:sp>
      <p:sp>
        <p:nvSpPr>
          <p:cNvPr id="7" name="TextBox 6">
            <a:extLst>
              <a:ext uri="{FF2B5EF4-FFF2-40B4-BE49-F238E27FC236}">
                <a16:creationId xmlns:a16="http://schemas.microsoft.com/office/drawing/2014/main" id="{F639C22F-0EDC-BC18-5A37-DF256DC195D2}"/>
              </a:ext>
            </a:extLst>
          </p:cNvPr>
          <p:cNvSpPr txBox="1"/>
          <p:nvPr/>
        </p:nvSpPr>
        <p:spPr>
          <a:xfrm>
            <a:off x="1701800" y="1628626"/>
            <a:ext cx="4165600" cy="369332"/>
          </a:xfrm>
          <a:prstGeom prst="rect">
            <a:avLst/>
          </a:prstGeom>
          <a:noFill/>
        </p:spPr>
        <p:txBody>
          <a:bodyPr wrap="square">
            <a:spAutoFit/>
          </a:bodyPr>
          <a:lstStyle/>
          <a:p>
            <a:r>
              <a:rPr lang="en-US" dirty="0"/>
              <a:t>e.g.   2 Mg  +  </a:t>
            </a:r>
            <a:r>
              <a:rPr lang="en-US" dirty="0">
                <a:solidFill>
                  <a:srgbClr val="00B050"/>
                </a:solidFill>
              </a:rPr>
              <a:t>CO</a:t>
            </a:r>
            <a:r>
              <a:rPr lang="en-US" baseline="-25000" dirty="0">
                <a:solidFill>
                  <a:srgbClr val="00B050"/>
                </a:solidFill>
              </a:rPr>
              <a:t>2</a:t>
            </a:r>
            <a:r>
              <a:rPr lang="en-US" dirty="0"/>
              <a:t> </a:t>
            </a:r>
            <a:r>
              <a:rPr lang="en-US" dirty="0">
                <a:sym typeface="Wingdings" panose="05000000000000000000" pitchFamily="2" charset="2"/>
              </a:rPr>
              <a:t> 2 MgO  +  C  (+  heat)</a:t>
            </a:r>
            <a:endParaRPr lang="en-US" dirty="0"/>
          </a:p>
        </p:txBody>
      </p:sp>
      <p:sp>
        <p:nvSpPr>
          <p:cNvPr id="9" name="TextBox 8">
            <a:extLst>
              <a:ext uri="{FF2B5EF4-FFF2-40B4-BE49-F238E27FC236}">
                <a16:creationId xmlns:a16="http://schemas.microsoft.com/office/drawing/2014/main" id="{E09C4AA0-C887-48F9-96AD-DBB345CAEB33}"/>
              </a:ext>
            </a:extLst>
          </p:cNvPr>
          <p:cNvSpPr txBox="1"/>
          <p:nvPr/>
        </p:nvSpPr>
        <p:spPr>
          <a:xfrm>
            <a:off x="215900" y="705296"/>
            <a:ext cx="6400800" cy="923330"/>
          </a:xfrm>
          <a:prstGeom prst="rect">
            <a:avLst/>
          </a:prstGeom>
          <a:noFill/>
        </p:spPr>
        <p:txBody>
          <a:bodyPr wrap="square">
            <a:spAutoFit/>
          </a:bodyPr>
          <a:lstStyle/>
          <a:p>
            <a:pPr marL="285750" indent="-285750">
              <a:buFont typeface="Arial" panose="020B0604020202020204" pitchFamily="34" charset="0"/>
              <a:buChar char="•"/>
            </a:pPr>
            <a:r>
              <a:rPr lang="en-US" dirty="0"/>
              <a:t>CO</a:t>
            </a:r>
            <a:r>
              <a:rPr lang="en-US" baseline="-25000" dirty="0"/>
              <a:t>2</a:t>
            </a:r>
            <a:r>
              <a:rPr lang="en-US" dirty="0"/>
              <a:t> is not flammable, but it can serve as an oxygen source for some very reactive substances, like reactive metals. It can’t be used on that type of fire because it can make the fire worse!</a:t>
            </a:r>
          </a:p>
        </p:txBody>
      </p:sp>
      <p:sp>
        <p:nvSpPr>
          <p:cNvPr id="4" name="TextBox 3">
            <a:extLst>
              <a:ext uri="{FF2B5EF4-FFF2-40B4-BE49-F238E27FC236}">
                <a16:creationId xmlns:a16="http://schemas.microsoft.com/office/drawing/2014/main" id="{D0F3EDDD-2676-35A2-92F8-BDD9DF8D30B0}"/>
              </a:ext>
            </a:extLst>
          </p:cNvPr>
          <p:cNvSpPr txBox="1"/>
          <p:nvPr/>
        </p:nvSpPr>
        <p:spPr>
          <a:xfrm>
            <a:off x="215900" y="2014261"/>
            <a:ext cx="6400800" cy="646331"/>
          </a:xfrm>
          <a:prstGeom prst="rect">
            <a:avLst/>
          </a:prstGeom>
          <a:noFill/>
        </p:spPr>
        <p:txBody>
          <a:bodyPr wrap="square">
            <a:spAutoFit/>
          </a:bodyPr>
          <a:lstStyle/>
          <a:p>
            <a:pPr marL="285750" indent="-285750">
              <a:buFont typeface="Arial" panose="020B0604020202020204" pitchFamily="34" charset="0"/>
              <a:buChar char="•"/>
            </a:pPr>
            <a:r>
              <a:rPr lang="en-US" dirty="0"/>
              <a:t>A CO</a:t>
            </a:r>
            <a:r>
              <a:rPr lang="en-US" baseline="-25000" dirty="0"/>
              <a:t>2</a:t>
            </a:r>
            <a:r>
              <a:rPr lang="en-US" dirty="0"/>
              <a:t> fire extinguisher is at sufficient pressure to liquefy the CO</a:t>
            </a:r>
            <a:r>
              <a:rPr lang="en-US" baseline="-25000" dirty="0"/>
              <a:t>2</a:t>
            </a:r>
            <a:r>
              <a:rPr lang="en-US" dirty="0"/>
              <a:t> inside (59 atmospheres at room temp).</a:t>
            </a:r>
          </a:p>
        </p:txBody>
      </p:sp>
      <p:sp>
        <p:nvSpPr>
          <p:cNvPr id="12" name="TextBox 11">
            <a:extLst>
              <a:ext uri="{FF2B5EF4-FFF2-40B4-BE49-F238E27FC236}">
                <a16:creationId xmlns:a16="http://schemas.microsoft.com/office/drawing/2014/main" id="{6A89782B-3A73-44AF-F541-B8C4D923C10B}"/>
              </a:ext>
            </a:extLst>
          </p:cNvPr>
          <p:cNvSpPr txBox="1"/>
          <p:nvPr/>
        </p:nvSpPr>
        <p:spPr>
          <a:xfrm>
            <a:off x="215900" y="2857723"/>
            <a:ext cx="6400800" cy="1200329"/>
          </a:xfrm>
          <a:prstGeom prst="rect">
            <a:avLst/>
          </a:prstGeom>
          <a:noFill/>
        </p:spPr>
        <p:txBody>
          <a:bodyPr wrap="square">
            <a:spAutoFit/>
          </a:bodyPr>
          <a:lstStyle/>
          <a:p>
            <a:pPr marL="285750" indent="-285750">
              <a:buFont typeface="Arial" panose="020B0604020202020204" pitchFamily="34" charset="0"/>
              <a:buChar char="•"/>
            </a:pPr>
            <a:r>
              <a:rPr lang="en-US" dirty="0"/>
              <a:t>Interestingly, some older fire extinguishers worked by mixing acid with sodium bicarbonate. That reaction releases CO</a:t>
            </a:r>
            <a:r>
              <a:rPr lang="en-US" baseline="-25000" dirty="0"/>
              <a:t>2</a:t>
            </a:r>
            <a:r>
              <a:rPr lang="en-US" dirty="0"/>
              <a:t>, but its major function in that case was to pressurize the container to squirt the liquid (mostly water) out at the fire</a:t>
            </a:r>
          </a:p>
        </p:txBody>
      </p:sp>
      <p:sp>
        <p:nvSpPr>
          <p:cNvPr id="14" name="TextBox 13">
            <a:extLst>
              <a:ext uri="{FF2B5EF4-FFF2-40B4-BE49-F238E27FC236}">
                <a16:creationId xmlns:a16="http://schemas.microsoft.com/office/drawing/2014/main" id="{A9667AB0-758D-36B2-1160-5ED252E3E007}"/>
              </a:ext>
            </a:extLst>
          </p:cNvPr>
          <p:cNvSpPr txBox="1"/>
          <p:nvPr/>
        </p:nvSpPr>
        <p:spPr>
          <a:xfrm>
            <a:off x="1371600" y="4271709"/>
            <a:ext cx="3962400" cy="369332"/>
          </a:xfrm>
          <a:prstGeom prst="rect">
            <a:avLst/>
          </a:prstGeom>
          <a:noFill/>
        </p:spPr>
        <p:txBody>
          <a:bodyPr wrap="square">
            <a:spAutoFit/>
          </a:bodyPr>
          <a:lstStyle/>
          <a:p>
            <a:r>
              <a:rPr lang="en-US" dirty="0"/>
              <a:t>e.g.   </a:t>
            </a:r>
            <a:r>
              <a:rPr lang="en-US" baseline="30000" dirty="0"/>
              <a:t>-</a:t>
            </a:r>
            <a:r>
              <a:rPr lang="en-US" dirty="0"/>
              <a:t>HCO</a:t>
            </a:r>
            <a:r>
              <a:rPr lang="en-US" baseline="-25000" dirty="0"/>
              <a:t>3</a:t>
            </a:r>
            <a:r>
              <a:rPr lang="en-US" dirty="0"/>
              <a:t>(</a:t>
            </a:r>
            <a:r>
              <a:rPr lang="en-US" dirty="0" err="1"/>
              <a:t>aq</a:t>
            </a:r>
            <a:r>
              <a:rPr lang="en-US" dirty="0"/>
              <a:t>)   +  H</a:t>
            </a:r>
            <a:r>
              <a:rPr lang="en-US" baseline="30000" dirty="0"/>
              <a:t>+</a:t>
            </a:r>
            <a:r>
              <a:rPr lang="en-US" dirty="0"/>
              <a:t> (</a:t>
            </a:r>
            <a:r>
              <a:rPr lang="en-US" dirty="0" err="1"/>
              <a:t>aq</a:t>
            </a:r>
            <a:r>
              <a:rPr lang="en-US" dirty="0"/>
              <a:t>)  </a:t>
            </a:r>
            <a:r>
              <a:rPr lang="en-US" dirty="0">
                <a:sym typeface="Wingdings" panose="05000000000000000000" pitchFamily="2" charset="2"/>
              </a:rPr>
              <a:t>   H</a:t>
            </a:r>
            <a:r>
              <a:rPr lang="en-US" baseline="-25000" dirty="0">
                <a:sym typeface="Wingdings" panose="05000000000000000000" pitchFamily="2" charset="2"/>
              </a:rPr>
              <a:t>2</a:t>
            </a:r>
            <a:r>
              <a:rPr lang="en-US" dirty="0">
                <a:sym typeface="Wingdings" panose="05000000000000000000" pitchFamily="2" charset="2"/>
              </a:rPr>
              <a:t>CO</a:t>
            </a:r>
            <a:r>
              <a:rPr lang="en-US" baseline="-25000" dirty="0">
                <a:sym typeface="Wingdings" panose="05000000000000000000" pitchFamily="2" charset="2"/>
              </a:rPr>
              <a:t>3</a:t>
            </a:r>
            <a:endParaRPr lang="en-US" baseline="-25000" dirty="0"/>
          </a:p>
        </p:txBody>
      </p:sp>
      <p:sp>
        <p:nvSpPr>
          <p:cNvPr id="15" name="TextBox 14">
            <a:extLst>
              <a:ext uri="{FF2B5EF4-FFF2-40B4-BE49-F238E27FC236}">
                <a16:creationId xmlns:a16="http://schemas.microsoft.com/office/drawing/2014/main" id="{24016233-63C6-F28A-95CD-AD0032736863}"/>
              </a:ext>
            </a:extLst>
          </p:cNvPr>
          <p:cNvSpPr txBox="1"/>
          <p:nvPr/>
        </p:nvSpPr>
        <p:spPr>
          <a:xfrm>
            <a:off x="1905000" y="4640818"/>
            <a:ext cx="2590800" cy="369332"/>
          </a:xfrm>
          <a:prstGeom prst="rect">
            <a:avLst/>
          </a:prstGeom>
          <a:noFill/>
        </p:spPr>
        <p:txBody>
          <a:bodyPr wrap="square">
            <a:spAutoFit/>
          </a:bodyPr>
          <a:lstStyle/>
          <a:p>
            <a:r>
              <a:rPr lang="en-US" dirty="0">
                <a:sym typeface="Wingdings" panose="05000000000000000000" pitchFamily="2" charset="2"/>
              </a:rPr>
              <a:t>H</a:t>
            </a:r>
            <a:r>
              <a:rPr lang="en-US" baseline="-25000" dirty="0">
                <a:sym typeface="Wingdings" panose="05000000000000000000" pitchFamily="2" charset="2"/>
              </a:rPr>
              <a:t>2</a:t>
            </a:r>
            <a:r>
              <a:rPr lang="en-US" dirty="0">
                <a:sym typeface="Wingdings" panose="05000000000000000000" pitchFamily="2" charset="2"/>
              </a:rPr>
              <a:t>CO</a:t>
            </a:r>
            <a:r>
              <a:rPr lang="en-US" baseline="-25000" dirty="0">
                <a:sym typeface="Wingdings" panose="05000000000000000000" pitchFamily="2" charset="2"/>
              </a:rPr>
              <a:t>3   </a:t>
            </a:r>
            <a:r>
              <a:rPr lang="en-US" dirty="0">
                <a:latin typeface="Arial Unicode MS" panose="020B0604020202020204" pitchFamily="34" charset="-128"/>
                <a:ea typeface="Arial Unicode MS" panose="020B0604020202020204" pitchFamily="34" charset="-128"/>
                <a:cs typeface="Arial Unicode MS" panose="020B0604020202020204" pitchFamily="34" charset="-128"/>
                <a:sym typeface="Wingdings" panose="05000000000000000000" pitchFamily="2" charset="2"/>
              </a:rPr>
              <a:t>⇄  </a:t>
            </a:r>
            <a:r>
              <a:rPr lang="en-US" dirty="0">
                <a:sym typeface="Wingdings" panose="05000000000000000000" pitchFamily="2" charset="2"/>
              </a:rPr>
              <a:t> </a:t>
            </a:r>
            <a:r>
              <a:rPr lang="en-US" dirty="0">
                <a:solidFill>
                  <a:srgbClr val="00B050"/>
                </a:solidFill>
              </a:rPr>
              <a:t>CO</a:t>
            </a:r>
            <a:r>
              <a:rPr lang="en-US" baseline="-25000" dirty="0">
                <a:solidFill>
                  <a:srgbClr val="00B050"/>
                </a:solidFill>
              </a:rPr>
              <a:t>2</a:t>
            </a:r>
            <a:r>
              <a:rPr lang="en-US" baseline="-25000" dirty="0"/>
              <a:t> </a:t>
            </a:r>
            <a:r>
              <a:rPr lang="en-US" dirty="0"/>
              <a:t>(g)  + H</a:t>
            </a:r>
            <a:r>
              <a:rPr lang="en-US" baseline="-25000" dirty="0"/>
              <a:t>2</a:t>
            </a:r>
            <a:r>
              <a:rPr lang="en-US" dirty="0"/>
              <a:t>O</a:t>
            </a:r>
            <a:endParaRPr lang="en-US" baseline="-25000" dirty="0"/>
          </a:p>
        </p:txBody>
      </p:sp>
      <p:sp>
        <p:nvSpPr>
          <p:cNvPr id="2" name="TextBox 1">
            <a:extLst>
              <a:ext uri="{FF2B5EF4-FFF2-40B4-BE49-F238E27FC236}">
                <a16:creationId xmlns:a16="http://schemas.microsoft.com/office/drawing/2014/main" id="{036C47F6-15C9-FC08-A4AB-EB21F79D6F59}"/>
              </a:ext>
            </a:extLst>
          </p:cNvPr>
          <p:cNvSpPr txBox="1"/>
          <p:nvPr/>
        </p:nvSpPr>
        <p:spPr>
          <a:xfrm>
            <a:off x="76200" y="327813"/>
            <a:ext cx="6400800" cy="369332"/>
          </a:xfrm>
          <a:prstGeom prst="rect">
            <a:avLst/>
          </a:prstGeom>
          <a:noFill/>
        </p:spPr>
        <p:txBody>
          <a:bodyPr wrap="square">
            <a:spAutoFit/>
          </a:bodyPr>
          <a:lstStyle/>
          <a:p>
            <a:r>
              <a:rPr lang="en-US" u="sng" dirty="0"/>
              <a:t>Some other facts about CO</a:t>
            </a:r>
            <a:r>
              <a:rPr lang="en-US" u="sng" baseline="-25000" dirty="0"/>
              <a:t>2</a:t>
            </a:r>
            <a:r>
              <a:rPr lang="en-US" u="sng" dirty="0"/>
              <a:t> and fire extinguishing:</a:t>
            </a:r>
          </a:p>
        </p:txBody>
      </p:sp>
    </p:spTree>
    <p:extLst>
      <p:ext uri="{BB962C8B-B14F-4D97-AF65-F5344CB8AC3E}">
        <p14:creationId xmlns:p14="http://schemas.microsoft.com/office/powerpoint/2010/main" val="181581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4" grpId="0"/>
      <p:bldP spid="12"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6BFA7B-5071-B9D8-8997-8E58CCC7372C}"/>
              </a:ext>
            </a:extLst>
          </p:cNvPr>
          <p:cNvSpPr txBox="1"/>
          <p:nvPr/>
        </p:nvSpPr>
        <p:spPr>
          <a:xfrm>
            <a:off x="1676400" y="0"/>
            <a:ext cx="4419600" cy="430887"/>
          </a:xfrm>
          <a:prstGeom prst="rect">
            <a:avLst/>
          </a:prstGeom>
          <a:noFill/>
        </p:spPr>
        <p:txBody>
          <a:bodyPr wrap="square" rtlCol="0">
            <a:spAutoFit/>
          </a:bodyPr>
          <a:lstStyle/>
          <a:p>
            <a:r>
              <a:rPr lang="en-US" sz="2200" b="1" dirty="0"/>
              <a:t>Carbon Dioxide – Dry Ice</a:t>
            </a:r>
          </a:p>
        </p:txBody>
      </p:sp>
      <p:pic>
        <p:nvPicPr>
          <p:cNvPr id="3074" name="Picture 2" descr="DRY ICE (Solid Carbon Dioxide) for sal from HIppocampus OU">
            <a:extLst>
              <a:ext uri="{FF2B5EF4-FFF2-40B4-BE49-F238E27FC236}">
                <a16:creationId xmlns:a16="http://schemas.microsoft.com/office/drawing/2014/main" id="{1A9F7A1A-1AB2-A146-9B01-DCDD35F84A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895350"/>
            <a:ext cx="4827080" cy="28940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B61FDA7-594C-45B7-E220-DC4178522F32}"/>
              </a:ext>
            </a:extLst>
          </p:cNvPr>
          <p:cNvSpPr txBox="1"/>
          <p:nvPr/>
        </p:nvSpPr>
        <p:spPr>
          <a:xfrm>
            <a:off x="2170723" y="4032706"/>
            <a:ext cx="3430954" cy="215444"/>
          </a:xfrm>
          <a:prstGeom prst="rect">
            <a:avLst/>
          </a:prstGeom>
          <a:noFill/>
        </p:spPr>
        <p:txBody>
          <a:bodyPr wrap="square">
            <a:spAutoFit/>
          </a:bodyPr>
          <a:lstStyle/>
          <a:p>
            <a:r>
              <a:rPr lang="en-US" sz="800" dirty="0"/>
              <a:t>https://images.app.goo.gl/eqQy3Cd2k2bb6K619</a:t>
            </a:r>
          </a:p>
        </p:txBody>
      </p:sp>
    </p:spTree>
    <p:extLst>
      <p:ext uri="{BB962C8B-B14F-4D97-AF65-F5344CB8AC3E}">
        <p14:creationId xmlns:p14="http://schemas.microsoft.com/office/powerpoint/2010/main" val="2781241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6BFA7B-5071-B9D8-8997-8E58CCC7372C}"/>
              </a:ext>
            </a:extLst>
          </p:cNvPr>
          <p:cNvSpPr txBox="1"/>
          <p:nvPr/>
        </p:nvSpPr>
        <p:spPr>
          <a:xfrm>
            <a:off x="1676400" y="0"/>
            <a:ext cx="4419600" cy="430887"/>
          </a:xfrm>
          <a:prstGeom prst="rect">
            <a:avLst/>
          </a:prstGeom>
          <a:noFill/>
        </p:spPr>
        <p:txBody>
          <a:bodyPr wrap="square" rtlCol="0">
            <a:spAutoFit/>
          </a:bodyPr>
          <a:lstStyle/>
          <a:p>
            <a:r>
              <a:rPr lang="en-US" sz="2200" b="1" dirty="0"/>
              <a:t>Carbon Dioxide – Dry Ice</a:t>
            </a:r>
          </a:p>
        </p:txBody>
      </p:sp>
      <p:sp>
        <p:nvSpPr>
          <p:cNvPr id="2" name="TextBox 1">
            <a:extLst>
              <a:ext uri="{FF2B5EF4-FFF2-40B4-BE49-F238E27FC236}">
                <a16:creationId xmlns:a16="http://schemas.microsoft.com/office/drawing/2014/main" id="{F4C52494-EE08-94E4-9560-21EF2A05072B}"/>
              </a:ext>
            </a:extLst>
          </p:cNvPr>
          <p:cNvSpPr txBox="1"/>
          <p:nvPr/>
        </p:nvSpPr>
        <p:spPr>
          <a:xfrm>
            <a:off x="234462" y="2173192"/>
            <a:ext cx="5105400" cy="369332"/>
          </a:xfrm>
          <a:prstGeom prst="rect">
            <a:avLst/>
          </a:prstGeom>
          <a:noFill/>
        </p:spPr>
        <p:txBody>
          <a:bodyPr wrap="square">
            <a:spAutoFit/>
          </a:bodyPr>
          <a:lstStyle/>
          <a:p>
            <a:r>
              <a:rPr lang="en-US" dirty="0">
                <a:solidFill>
                  <a:srgbClr val="FF0000"/>
                </a:solidFill>
              </a:rPr>
              <a:t>What are some advantages of dry ice vs water ice?</a:t>
            </a:r>
          </a:p>
        </p:txBody>
      </p:sp>
      <p:sp>
        <p:nvSpPr>
          <p:cNvPr id="9" name="TextBox 8">
            <a:extLst>
              <a:ext uri="{FF2B5EF4-FFF2-40B4-BE49-F238E27FC236}">
                <a16:creationId xmlns:a16="http://schemas.microsoft.com/office/drawing/2014/main" id="{E09C4AA0-C887-48F9-96AD-DBB345CAEB33}"/>
              </a:ext>
            </a:extLst>
          </p:cNvPr>
          <p:cNvSpPr txBox="1"/>
          <p:nvPr/>
        </p:nvSpPr>
        <p:spPr>
          <a:xfrm>
            <a:off x="228600" y="480655"/>
            <a:ext cx="6400800" cy="369332"/>
          </a:xfrm>
          <a:prstGeom prst="rect">
            <a:avLst/>
          </a:prstGeom>
          <a:noFill/>
        </p:spPr>
        <p:txBody>
          <a:bodyPr wrap="square">
            <a:spAutoFit/>
          </a:bodyPr>
          <a:lstStyle/>
          <a:p>
            <a:pPr marL="285750" indent="-285750">
              <a:buFont typeface="Arial" panose="020B0604020202020204" pitchFamily="34" charset="0"/>
              <a:buChar char="•"/>
            </a:pPr>
            <a:r>
              <a:rPr lang="en-US" dirty="0"/>
              <a:t>CO</a:t>
            </a:r>
            <a:r>
              <a:rPr lang="en-US" baseline="-25000" dirty="0"/>
              <a:t>2</a:t>
            </a:r>
            <a:r>
              <a:rPr lang="en-US" dirty="0"/>
              <a:t> does not exist as a liquid at atmospheric pressure</a:t>
            </a:r>
          </a:p>
        </p:txBody>
      </p:sp>
      <p:sp>
        <p:nvSpPr>
          <p:cNvPr id="13" name="TextBox 12">
            <a:extLst>
              <a:ext uri="{FF2B5EF4-FFF2-40B4-BE49-F238E27FC236}">
                <a16:creationId xmlns:a16="http://schemas.microsoft.com/office/drawing/2014/main" id="{EA0C4136-1E1B-6C91-7965-749A3E0D6A7A}"/>
              </a:ext>
            </a:extLst>
          </p:cNvPr>
          <p:cNvSpPr txBox="1"/>
          <p:nvPr/>
        </p:nvSpPr>
        <p:spPr>
          <a:xfrm>
            <a:off x="228600" y="918358"/>
            <a:ext cx="6400800" cy="646331"/>
          </a:xfrm>
          <a:prstGeom prst="rect">
            <a:avLst/>
          </a:prstGeom>
          <a:noFill/>
        </p:spPr>
        <p:txBody>
          <a:bodyPr wrap="square">
            <a:spAutoFit/>
          </a:bodyPr>
          <a:lstStyle/>
          <a:p>
            <a:pPr marL="285750" indent="-285750">
              <a:buFont typeface="Arial" panose="020B0604020202020204" pitchFamily="34" charset="0"/>
              <a:buChar char="•"/>
            </a:pPr>
            <a:r>
              <a:rPr lang="en-US" dirty="0"/>
              <a:t>Instead, if cooled sufficiently (-78 °C) it changes directly from a gas to a solid “dry ice”</a:t>
            </a:r>
          </a:p>
        </p:txBody>
      </p:sp>
      <p:sp>
        <p:nvSpPr>
          <p:cNvPr id="4" name="TextBox 3">
            <a:extLst>
              <a:ext uri="{FF2B5EF4-FFF2-40B4-BE49-F238E27FC236}">
                <a16:creationId xmlns:a16="http://schemas.microsoft.com/office/drawing/2014/main" id="{BCC23293-BDCD-8383-3153-82E93EB2ADE2}"/>
              </a:ext>
            </a:extLst>
          </p:cNvPr>
          <p:cNvSpPr txBox="1"/>
          <p:nvPr/>
        </p:nvSpPr>
        <p:spPr>
          <a:xfrm>
            <a:off x="228600" y="1564689"/>
            <a:ext cx="6400800" cy="369332"/>
          </a:xfrm>
          <a:prstGeom prst="rect">
            <a:avLst/>
          </a:prstGeom>
          <a:noFill/>
        </p:spPr>
        <p:txBody>
          <a:bodyPr wrap="square">
            <a:spAutoFit/>
          </a:bodyPr>
          <a:lstStyle/>
          <a:p>
            <a:pPr marL="285750" indent="-285750">
              <a:buFont typeface="Arial" panose="020B0604020202020204" pitchFamily="34" charset="0"/>
              <a:buChar char="•"/>
            </a:pPr>
            <a:r>
              <a:rPr lang="en-US" dirty="0"/>
              <a:t>Dry ice is useful as a cooling agent</a:t>
            </a:r>
          </a:p>
        </p:txBody>
      </p:sp>
      <p:sp>
        <p:nvSpPr>
          <p:cNvPr id="5" name="TextBox 4">
            <a:extLst>
              <a:ext uri="{FF2B5EF4-FFF2-40B4-BE49-F238E27FC236}">
                <a16:creationId xmlns:a16="http://schemas.microsoft.com/office/drawing/2014/main" id="{D9D768BA-FA94-035F-1976-C5A54FADACF2}"/>
              </a:ext>
            </a:extLst>
          </p:cNvPr>
          <p:cNvSpPr txBox="1"/>
          <p:nvPr/>
        </p:nvSpPr>
        <p:spPr>
          <a:xfrm>
            <a:off x="375138" y="2735974"/>
            <a:ext cx="6248400" cy="369332"/>
          </a:xfrm>
          <a:prstGeom prst="rect">
            <a:avLst/>
          </a:prstGeom>
          <a:noFill/>
        </p:spPr>
        <p:txBody>
          <a:bodyPr wrap="square">
            <a:spAutoFit/>
          </a:bodyPr>
          <a:lstStyle/>
          <a:p>
            <a:pPr marL="285750" indent="-285750">
              <a:buFont typeface="Arial" panose="020B0604020202020204" pitchFamily="34" charset="0"/>
              <a:buChar char="•"/>
            </a:pPr>
            <a:r>
              <a:rPr lang="en-US" dirty="0"/>
              <a:t>It can cool things to a much lower temperature than water ice</a:t>
            </a:r>
          </a:p>
        </p:txBody>
      </p:sp>
      <p:sp>
        <p:nvSpPr>
          <p:cNvPr id="6" name="TextBox 5">
            <a:extLst>
              <a:ext uri="{FF2B5EF4-FFF2-40B4-BE49-F238E27FC236}">
                <a16:creationId xmlns:a16="http://schemas.microsoft.com/office/drawing/2014/main" id="{4697B668-488B-FFE7-542D-0090533EA7CE}"/>
              </a:ext>
            </a:extLst>
          </p:cNvPr>
          <p:cNvSpPr txBox="1"/>
          <p:nvPr/>
        </p:nvSpPr>
        <p:spPr>
          <a:xfrm>
            <a:off x="375138" y="3141390"/>
            <a:ext cx="6248400" cy="369332"/>
          </a:xfrm>
          <a:prstGeom prst="rect">
            <a:avLst/>
          </a:prstGeom>
          <a:noFill/>
        </p:spPr>
        <p:txBody>
          <a:bodyPr wrap="square">
            <a:spAutoFit/>
          </a:bodyPr>
          <a:lstStyle/>
          <a:p>
            <a:pPr marL="285750" indent="-285750">
              <a:buFont typeface="Arial" panose="020B0604020202020204" pitchFamily="34" charset="0"/>
              <a:buChar char="•"/>
            </a:pPr>
            <a:r>
              <a:rPr lang="en-US" dirty="0"/>
              <a:t>Water ice melts leaving a liquid that has to be dealt with</a:t>
            </a:r>
          </a:p>
        </p:txBody>
      </p:sp>
      <p:sp>
        <p:nvSpPr>
          <p:cNvPr id="12" name="TextBox 11">
            <a:extLst>
              <a:ext uri="{FF2B5EF4-FFF2-40B4-BE49-F238E27FC236}">
                <a16:creationId xmlns:a16="http://schemas.microsoft.com/office/drawing/2014/main" id="{DE1F6A47-B460-3805-3087-53BDF3F58174}"/>
              </a:ext>
            </a:extLst>
          </p:cNvPr>
          <p:cNvSpPr txBox="1"/>
          <p:nvPr/>
        </p:nvSpPr>
        <p:spPr>
          <a:xfrm>
            <a:off x="381000" y="3546806"/>
            <a:ext cx="6248400" cy="923330"/>
          </a:xfrm>
          <a:prstGeom prst="rect">
            <a:avLst/>
          </a:prstGeom>
          <a:noFill/>
        </p:spPr>
        <p:txBody>
          <a:bodyPr wrap="square">
            <a:spAutoFit/>
          </a:bodyPr>
          <a:lstStyle/>
          <a:p>
            <a:pPr marL="285750" indent="-285750">
              <a:buFont typeface="Arial" panose="020B0604020202020204" pitchFamily="34" charset="0"/>
              <a:buChar char="•"/>
            </a:pPr>
            <a:r>
              <a:rPr lang="en-US" dirty="0"/>
              <a:t>As dry ice sublimes (equivalent term to “evaporates” when talking about the solid </a:t>
            </a:r>
            <a:r>
              <a:rPr lang="en-US" dirty="0">
                <a:sym typeface="Wingdings" panose="05000000000000000000" pitchFamily="2" charset="2"/>
              </a:rPr>
              <a:t> gas phase change) the gas diffuses away, leaving no residue to deal with</a:t>
            </a:r>
            <a:endParaRPr lang="en-US" dirty="0"/>
          </a:p>
        </p:txBody>
      </p:sp>
    </p:spTree>
    <p:extLst>
      <p:ext uri="{BB962C8B-B14F-4D97-AF65-F5344CB8AC3E}">
        <p14:creationId xmlns:p14="http://schemas.microsoft.com/office/powerpoint/2010/main" val="322013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6BFA7B-5071-B9D8-8997-8E58CCC7372C}"/>
              </a:ext>
            </a:extLst>
          </p:cNvPr>
          <p:cNvSpPr txBox="1"/>
          <p:nvPr/>
        </p:nvSpPr>
        <p:spPr>
          <a:xfrm>
            <a:off x="1289538" y="-20673"/>
            <a:ext cx="4419600" cy="430887"/>
          </a:xfrm>
          <a:prstGeom prst="rect">
            <a:avLst/>
          </a:prstGeom>
          <a:noFill/>
        </p:spPr>
        <p:txBody>
          <a:bodyPr wrap="square" rtlCol="0">
            <a:spAutoFit/>
          </a:bodyPr>
          <a:lstStyle/>
          <a:p>
            <a:r>
              <a:rPr lang="en-US" sz="2200" b="1" dirty="0"/>
              <a:t>Carbon Dioxide – Leavening</a:t>
            </a:r>
          </a:p>
        </p:txBody>
      </p:sp>
      <p:sp>
        <p:nvSpPr>
          <p:cNvPr id="9" name="TextBox 8">
            <a:extLst>
              <a:ext uri="{FF2B5EF4-FFF2-40B4-BE49-F238E27FC236}">
                <a16:creationId xmlns:a16="http://schemas.microsoft.com/office/drawing/2014/main" id="{E09C4AA0-C887-48F9-96AD-DBB345CAEB33}"/>
              </a:ext>
            </a:extLst>
          </p:cNvPr>
          <p:cNvSpPr txBox="1"/>
          <p:nvPr/>
        </p:nvSpPr>
        <p:spPr>
          <a:xfrm>
            <a:off x="228600" y="392430"/>
            <a:ext cx="6400800" cy="369332"/>
          </a:xfrm>
          <a:prstGeom prst="rect">
            <a:avLst/>
          </a:prstGeom>
          <a:noFill/>
        </p:spPr>
        <p:txBody>
          <a:bodyPr wrap="square">
            <a:spAutoFit/>
          </a:bodyPr>
          <a:lstStyle/>
          <a:p>
            <a:pPr marL="285750" indent="-285750">
              <a:buFont typeface="Arial" panose="020B0604020202020204" pitchFamily="34" charset="0"/>
              <a:buChar char="•"/>
            </a:pPr>
            <a:r>
              <a:rPr lang="en-US" dirty="0"/>
              <a:t>Leavening adds volume to baked goods (bread, cake, etc.)</a:t>
            </a:r>
          </a:p>
        </p:txBody>
      </p:sp>
      <p:sp>
        <p:nvSpPr>
          <p:cNvPr id="13" name="TextBox 12">
            <a:extLst>
              <a:ext uri="{FF2B5EF4-FFF2-40B4-BE49-F238E27FC236}">
                <a16:creationId xmlns:a16="http://schemas.microsoft.com/office/drawing/2014/main" id="{EA0C4136-1E1B-6C91-7965-749A3E0D6A7A}"/>
              </a:ext>
            </a:extLst>
          </p:cNvPr>
          <p:cNvSpPr txBox="1"/>
          <p:nvPr/>
        </p:nvSpPr>
        <p:spPr>
          <a:xfrm>
            <a:off x="228600" y="1315819"/>
            <a:ext cx="6400800" cy="646331"/>
          </a:xfrm>
          <a:prstGeom prst="rect">
            <a:avLst/>
          </a:prstGeom>
          <a:noFill/>
        </p:spPr>
        <p:txBody>
          <a:bodyPr wrap="square">
            <a:spAutoFit/>
          </a:bodyPr>
          <a:lstStyle/>
          <a:p>
            <a:pPr marL="285750" indent="-285750">
              <a:buFont typeface="Arial" panose="020B0604020202020204" pitchFamily="34" charset="0"/>
              <a:buChar char="•"/>
            </a:pPr>
            <a:r>
              <a:rPr lang="en-US" dirty="0"/>
              <a:t>When the mixture sets, the trapped bubbles are responsible for the sponge-like structure that we see in bread and cake.  </a:t>
            </a:r>
          </a:p>
        </p:txBody>
      </p:sp>
      <p:pic>
        <p:nvPicPr>
          <p:cNvPr id="6150" name="Picture 6">
            <a:extLst>
              <a:ext uri="{FF2B5EF4-FFF2-40B4-BE49-F238E27FC236}">
                <a16:creationId xmlns:a16="http://schemas.microsoft.com/office/drawing/2014/main" id="{408E1C38-BEDB-F7D6-1667-9A816F0F73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0084" y="2114550"/>
            <a:ext cx="3993916" cy="26616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1B0C82D3-C6FD-9BB4-D14B-E9524A13C5F1}"/>
              </a:ext>
            </a:extLst>
          </p:cNvPr>
          <p:cNvSpPr txBox="1"/>
          <p:nvPr/>
        </p:nvSpPr>
        <p:spPr>
          <a:xfrm>
            <a:off x="1784838" y="4822283"/>
            <a:ext cx="3429000" cy="338554"/>
          </a:xfrm>
          <a:prstGeom prst="rect">
            <a:avLst/>
          </a:prstGeom>
          <a:noFill/>
        </p:spPr>
        <p:txBody>
          <a:bodyPr wrap="square">
            <a:spAutoFit/>
          </a:bodyPr>
          <a:lstStyle/>
          <a:p>
            <a:r>
              <a:rPr lang="en-US" sz="800" dirty="0"/>
              <a:t>https://t1.gstatic.com/licensed-image?q=tbn:ANd9GcQwu9l5QEVRGPd9-hQ90jhpiGAMg1ycT46XWkXivXoCYaZ2RUm0Fz_Y0ZVxsJ50o3_K</a:t>
            </a:r>
          </a:p>
        </p:txBody>
      </p:sp>
      <p:sp>
        <p:nvSpPr>
          <p:cNvPr id="19" name="TextBox 18">
            <a:extLst>
              <a:ext uri="{FF2B5EF4-FFF2-40B4-BE49-F238E27FC236}">
                <a16:creationId xmlns:a16="http://schemas.microsoft.com/office/drawing/2014/main" id="{3D1E1043-4ADA-D567-8BBF-9C7FDFD188F5}"/>
              </a:ext>
            </a:extLst>
          </p:cNvPr>
          <p:cNvSpPr txBox="1"/>
          <p:nvPr/>
        </p:nvSpPr>
        <p:spPr>
          <a:xfrm>
            <a:off x="228600" y="742950"/>
            <a:ext cx="6400800" cy="646331"/>
          </a:xfrm>
          <a:prstGeom prst="rect">
            <a:avLst/>
          </a:prstGeom>
          <a:noFill/>
        </p:spPr>
        <p:txBody>
          <a:bodyPr wrap="square">
            <a:spAutoFit/>
          </a:bodyPr>
          <a:lstStyle/>
          <a:p>
            <a:pPr marL="285750" indent="-285750">
              <a:buFont typeface="Arial" panose="020B0604020202020204" pitchFamily="34" charset="0"/>
              <a:buChar char="•"/>
            </a:pPr>
            <a:r>
              <a:rPr lang="en-US" dirty="0"/>
              <a:t>Bubbles of gas (usually CO</a:t>
            </a:r>
            <a:r>
              <a:rPr lang="en-US" baseline="-25000" dirty="0"/>
              <a:t>2</a:t>
            </a:r>
            <a:r>
              <a:rPr lang="en-US" dirty="0"/>
              <a:t>) expand within the dough or mix, “raising” it</a:t>
            </a:r>
          </a:p>
        </p:txBody>
      </p:sp>
    </p:spTree>
    <p:extLst>
      <p:ext uri="{BB962C8B-B14F-4D97-AF65-F5344CB8AC3E}">
        <p14:creationId xmlns:p14="http://schemas.microsoft.com/office/powerpoint/2010/main" val="19579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6BFA7B-5071-B9D8-8997-8E58CCC7372C}"/>
              </a:ext>
            </a:extLst>
          </p:cNvPr>
          <p:cNvSpPr txBox="1"/>
          <p:nvPr/>
        </p:nvSpPr>
        <p:spPr>
          <a:xfrm>
            <a:off x="1289538" y="-20673"/>
            <a:ext cx="4419600" cy="430887"/>
          </a:xfrm>
          <a:prstGeom prst="rect">
            <a:avLst/>
          </a:prstGeom>
          <a:noFill/>
        </p:spPr>
        <p:txBody>
          <a:bodyPr wrap="square" rtlCol="0">
            <a:spAutoFit/>
          </a:bodyPr>
          <a:lstStyle/>
          <a:p>
            <a:r>
              <a:rPr lang="en-US" sz="2200" b="1" dirty="0"/>
              <a:t>Carbon Dioxide – Leavening</a:t>
            </a:r>
          </a:p>
        </p:txBody>
      </p:sp>
      <p:sp>
        <p:nvSpPr>
          <p:cNvPr id="7" name="TextBox 6">
            <a:extLst>
              <a:ext uri="{FF2B5EF4-FFF2-40B4-BE49-F238E27FC236}">
                <a16:creationId xmlns:a16="http://schemas.microsoft.com/office/drawing/2014/main" id="{98BF37A2-F925-9615-034D-DB0535B45028}"/>
              </a:ext>
            </a:extLst>
          </p:cNvPr>
          <p:cNvSpPr txBox="1"/>
          <p:nvPr/>
        </p:nvSpPr>
        <p:spPr>
          <a:xfrm>
            <a:off x="220980" y="327243"/>
            <a:ext cx="6400800" cy="369332"/>
          </a:xfrm>
          <a:prstGeom prst="rect">
            <a:avLst/>
          </a:prstGeom>
          <a:noFill/>
        </p:spPr>
        <p:txBody>
          <a:bodyPr wrap="square">
            <a:spAutoFit/>
          </a:bodyPr>
          <a:lstStyle/>
          <a:p>
            <a:pPr marL="285750" indent="-285750">
              <a:buFont typeface="Arial" panose="020B0604020202020204" pitchFamily="34" charset="0"/>
              <a:buChar char="•"/>
            </a:pPr>
            <a:r>
              <a:rPr lang="en-US" dirty="0"/>
              <a:t>There are two common ways that the CO</a:t>
            </a:r>
            <a:r>
              <a:rPr lang="en-US" baseline="-25000" dirty="0"/>
              <a:t>2</a:t>
            </a:r>
            <a:r>
              <a:rPr lang="en-US" dirty="0"/>
              <a:t> gas is produced:</a:t>
            </a:r>
          </a:p>
        </p:txBody>
      </p:sp>
      <p:sp>
        <p:nvSpPr>
          <p:cNvPr id="8" name="TextBox 7">
            <a:extLst>
              <a:ext uri="{FF2B5EF4-FFF2-40B4-BE49-F238E27FC236}">
                <a16:creationId xmlns:a16="http://schemas.microsoft.com/office/drawing/2014/main" id="{A2A4069C-2FF0-8B52-793E-F5742AE1B029}"/>
              </a:ext>
            </a:extLst>
          </p:cNvPr>
          <p:cNvSpPr txBox="1"/>
          <p:nvPr/>
        </p:nvSpPr>
        <p:spPr>
          <a:xfrm>
            <a:off x="213360" y="723317"/>
            <a:ext cx="6400800" cy="923330"/>
          </a:xfrm>
          <a:prstGeom prst="rect">
            <a:avLst/>
          </a:prstGeom>
          <a:noFill/>
        </p:spPr>
        <p:txBody>
          <a:bodyPr wrap="square">
            <a:spAutoFit/>
          </a:bodyPr>
          <a:lstStyle/>
          <a:p>
            <a:r>
              <a:rPr lang="en-US" dirty="0"/>
              <a:t>1. </a:t>
            </a:r>
            <a:r>
              <a:rPr lang="en-US" b="1" u="sng" dirty="0"/>
              <a:t>“Biological”</a:t>
            </a:r>
            <a:r>
              <a:rPr lang="en-US" b="1" dirty="0"/>
              <a:t> </a:t>
            </a:r>
            <a:r>
              <a:rPr lang="en-US" dirty="0"/>
              <a:t>– Baker’s yeast </a:t>
            </a:r>
          </a:p>
          <a:p>
            <a:r>
              <a:rPr lang="en-US" dirty="0"/>
              <a:t>The fermentation reaction produces CO</a:t>
            </a:r>
            <a:r>
              <a:rPr lang="en-US" baseline="-25000" dirty="0"/>
              <a:t>2</a:t>
            </a:r>
            <a:r>
              <a:rPr lang="en-US" dirty="0"/>
              <a:t> and ethanol. The process is usually slower than with the chemical leavening agents </a:t>
            </a:r>
          </a:p>
        </p:txBody>
      </p:sp>
      <p:sp>
        <p:nvSpPr>
          <p:cNvPr id="10" name="TextBox 9">
            <a:extLst>
              <a:ext uri="{FF2B5EF4-FFF2-40B4-BE49-F238E27FC236}">
                <a16:creationId xmlns:a16="http://schemas.microsoft.com/office/drawing/2014/main" id="{A6124C66-AF95-CC6C-7A4C-AC138A3096F3}"/>
              </a:ext>
            </a:extLst>
          </p:cNvPr>
          <p:cNvSpPr txBox="1"/>
          <p:nvPr/>
        </p:nvSpPr>
        <p:spPr>
          <a:xfrm>
            <a:off x="1676400" y="1599168"/>
            <a:ext cx="4648200" cy="369332"/>
          </a:xfrm>
          <a:prstGeom prst="rect">
            <a:avLst/>
          </a:prstGeom>
          <a:noFill/>
        </p:spPr>
        <p:txBody>
          <a:bodyPr wrap="square">
            <a:spAutoFit/>
          </a:bodyPr>
          <a:lstStyle/>
          <a:p>
            <a:r>
              <a:rPr lang="en-US" dirty="0"/>
              <a:t>C</a:t>
            </a:r>
            <a:r>
              <a:rPr lang="en-US" baseline="-25000" dirty="0"/>
              <a:t>6</a:t>
            </a:r>
            <a:r>
              <a:rPr lang="en-US" dirty="0"/>
              <a:t>H</a:t>
            </a:r>
            <a:r>
              <a:rPr lang="en-US" baseline="-25000" dirty="0"/>
              <a:t>12</a:t>
            </a:r>
            <a:r>
              <a:rPr lang="en-US" dirty="0"/>
              <a:t>O</a:t>
            </a:r>
            <a:r>
              <a:rPr lang="en-US" baseline="-25000" dirty="0"/>
              <a:t>6</a:t>
            </a:r>
            <a:r>
              <a:rPr lang="en-US" dirty="0"/>
              <a:t>   </a:t>
            </a:r>
            <a:r>
              <a:rPr lang="en-US" dirty="0">
                <a:sym typeface="Wingdings" panose="05000000000000000000" pitchFamily="2" charset="2"/>
              </a:rPr>
              <a:t>   2 C</a:t>
            </a:r>
            <a:r>
              <a:rPr lang="en-US" baseline="-25000" dirty="0">
                <a:sym typeface="Wingdings" panose="05000000000000000000" pitchFamily="2" charset="2"/>
              </a:rPr>
              <a:t>2</a:t>
            </a:r>
            <a:r>
              <a:rPr lang="en-US" dirty="0">
                <a:sym typeface="Wingdings" panose="05000000000000000000" pitchFamily="2" charset="2"/>
              </a:rPr>
              <a:t>H</a:t>
            </a:r>
            <a:r>
              <a:rPr lang="en-US" baseline="-25000" dirty="0">
                <a:sym typeface="Wingdings" panose="05000000000000000000" pitchFamily="2" charset="2"/>
              </a:rPr>
              <a:t>5</a:t>
            </a:r>
            <a:r>
              <a:rPr lang="en-US" dirty="0">
                <a:sym typeface="Wingdings" panose="05000000000000000000" pitchFamily="2" charset="2"/>
              </a:rPr>
              <a:t>OH   +   2 </a:t>
            </a:r>
            <a:r>
              <a:rPr lang="en-US" b="1" dirty="0">
                <a:solidFill>
                  <a:srgbClr val="00B050"/>
                </a:solidFill>
                <a:sym typeface="Wingdings" panose="05000000000000000000" pitchFamily="2" charset="2"/>
              </a:rPr>
              <a:t>CO</a:t>
            </a:r>
            <a:r>
              <a:rPr lang="en-US" b="1" baseline="-25000" dirty="0">
                <a:solidFill>
                  <a:srgbClr val="00B050"/>
                </a:solidFill>
                <a:sym typeface="Wingdings" panose="05000000000000000000" pitchFamily="2" charset="2"/>
              </a:rPr>
              <a:t>2</a:t>
            </a:r>
            <a:endParaRPr lang="en-US" b="1" baseline="-25000" dirty="0">
              <a:solidFill>
                <a:srgbClr val="00B050"/>
              </a:solidFill>
            </a:endParaRPr>
          </a:p>
        </p:txBody>
      </p:sp>
      <p:sp>
        <p:nvSpPr>
          <p:cNvPr id="11" name="TextBox 10">
            <a:extLst>
              <a:ext uri="{FF2B5EF4-FFF2-40B4-BE49-F238E27FC236}">
                <a16:creationId xmlns:a16="http://schemas.microsoft.com/office/drawing/2014/main" id="{FFE751E6-3AAE-897B-7212-656AA4AC3259}"/>
              </a:ext>
            </a:extLst>
          </p:cNvPr>
          <p:cNvSpPr txBox="1"/>
          <p:nvPr/>
        </p:nvSpPr>
        <p:spPr>
          <a:xfrm>
            <a:off x="1828800" y="1924554"/>
            <a:ext cx="723900" cy="369332"/>
          </a:xfrm>
          <a:prstGeom prst="rect">
            <a:avLst/>
          </a:prstGeom>
          <a:noFill/>
        </p:spPr>
        <p:txBody>
          <a:bodyPr wrap="square">
            <a:spAutoFit/>
          </a:bodyPr>
          <a:lstStyle/>
          <a:p>
            <a:r>
              <a:rPr lang="en-US" dirty="0"/>
              <a:t>sugar</a:t>
            </a:r>
          </a:p>
        </p:txBody>
      </p:sp>
      <p:sp>
        <p:nvSpPr>
          <p:cNvPr id="14" name="TextBox 13">
            <a:extLst>
              <a:ext uri="{FF2B5EF4-FFF2-40B4-BE49-F238E27FC236}">
                <a16:creationId xmlns:a16="http://schemas.microsoft.com/office/drawing/2014/main" id="{9B5AE6F7-2C3F-CFE3-1422-F7D701062583}"/>
              </a:ext>
            </a:extLst>
          </p:cNvPr>
          <p:cNvSpPr txBox="1"/>
          <p:nvPr/>
        </p:nvSpPr>
        <p:spPr>
          <a:xfrm>
            <a:off x="3036570" y="1915328"/>
            <a:ext cx="1028700" cy="369332"/>
          </a:xfrm>
          <a:prstGeom prst="rect">
            <a:avLst/>
          </a:prstGeom>
          <a:noFill/>
        </p:spPr>
        <p:txBody>
          <a:bodyPr wrap="square">
            <a:spAutoFit/>
          </a:bodyPr>
          <a:lstStyle/>
          <a:p>
            <a:r>
              <a:rPr lang="en-US" dirty="0"/>
              <a:t>ethanol</a:t>
            </a:r>
          </a:p>
        </p:txBody>
      </p:sp>
      <p:sp>
        <p:nvSpPr>
          <p:cNvPr id="2" name="TextBox 1">
            <a:extLst>
              <a:ext uri="{FF2B5EF4-FFF2-40B4-BE49-F238E27FC236}">
                <a16:creationId xmlns:a16="http://schemas.microsoft.com/office/drawing/2014/main" id="{FCE4C389-2892-DDA5-9F59-0FB55B8BE3B1}"/>
              </a:ext>
            </a:extLst>
          </p:cNvPr>
          <p:cNvSpPr txBox="1"/>
          <p:nvPr/>
        </p:nvSpPr>
        <p:spPr>
          <a:xfrm>
            <a:off x="229382" y="2293886"/>
            <a:ext cx="6400800" cy="369332"/>
          </a:xfrm>
          <a:prstGeom prst="rect">
            <a:avLst/>
          </a:prstGeom>
          <a:noFill/>
        </p:spPr>
        <p:txBody>
          <a:bodyPr wrap="square">
            <a:spAutoFit/>
          </a:bodyPr>
          <a:lstStyle/>
          <a:p>
            <a:r>
              <a:rPr lang="en-US" dirty="0"/>
              <a:t>2. </a:t>
            </a:r>
            <a:r>
              <a:rPr lang="en-US" b="1" u="sng" dirty="0"/>
              <a:t>“Chemical”</a:t>
            </a:r>
            <a:r>
              <a:rPr lang="en-US" b="1" dirty="0"/>
              <a:t> </a:t>
            </a:r>
            <a:r>
              <a:rPr lang="en-US" dirty="0"/>
              <a:t>– Bicarbonate + acid</a:t>
            </a:r>
          </a:p>
        </p:txBody>
      </p:sp>
      <p:sp>
        <p:nvSpPr>
          <p:cNvPr id="12" name="TextBox 11">
            <a:extLst>
              <a:ext uri="{FF2B5EF4-FFF2-40B4-BE49-F238E27FC236}">
                <a16:creationId xmlns:a16="http://schemas.microsoft.com/office/drawing/2014/main" id="{F76BF2DE-423D-CA21-BF4F-E7471CAA5672}"/>
              </a:ext>
            </a:extLst>
          </p:cNvPr>
          <p:cNvSpPr txBox="1"/>
          <p:nvPr/>
        </p:nvSpPr>
        <p:spPr>
          <a:xfrm>
            <a:off x="1442232" y="4153091"/>
            <a:ext cx="3962400" cy="369332"/>
          </a:xfrm>
          <a:prstGeom prst="rect">
            <a:avLst/>
          </a:prstGeom>
          <a:noFill/>
        </p:spPr>
        <p:txBody>
          <a:bodyPr wrap="square">
            <a:spAutoFit/>
          </a:bodyPr>
          <a:lstStyle/>
          <a:p>
            <a:r>
              <a:rPr lang="en-US" dirty="0"/>
              <a:t>e.g.   </a:t>
            </a:r>
            <a:r>
              <a:rPr lang="en-US" baseline="30000" dirty="0"/>
              <a:t>-</a:t>
            </a:r>
            <a:r>
              <a:rPr lang="en-US" dirty="0"/>
              <a:t>HCO</a:t>
            </a:r>
            <a:r>
              <a:rPr lang="en-US" baseline="-25000" dirty="0"/>
              <a:t>3</a:t>
            </a:r>
            <a:r>
              <a:rPr lang="en-US" dirty="0"/>
              <a:t>(</a:t>
            </a:r>
            <a:r>
              <a:rPr lang="en-US" dirty="0" err="1"/>
              <a:t>aq</a:t>
            </a:r>
            <a:r>
              <a:rPr lang="en-US" dirty="0"/>
              <a:t>)   +  H</a:t>
            </a:r>
            <a:r>
              <a:rPr lang="en-US" baseline="30000" dirty="0"/>
              <a:t>+</a:t>
            </a:r>
            <a:r>
              <a:rPr lang="en-US" dirty="0"/>
              <a:t> (</a:t>
            </a:r>
            <a:r>
              <a:rPr lang="en-US" dirty="0" err="1"/>
              <a:t>aq</a:t>
            </a:r>
            <a:r>
              <a:rPr lang="en-US" dirty="0"/>
              <a:t>)  </a:t>
            </a:r>
            <a:r>
              <a:rPr lang="en-US" dirty="0">
                <a:sym typeface="Wingdings" panose="05000000000000000000" pitchFamily="2" charset="2"/>
              </a:rPr>
              <a:t>   H</a:t>
            </a:r>
            <a:r>
              <a:rPr lang="en-US" baseline="-25000" dirty="0">
                <a:sym typeface="Wingdings" panose="05000000000000000000" pitchFamily="2" charset="2"/>
              </a:rPr>
              <a:t>2</a:t>
            </a:r>
            <a:r>
              <a:rPr lang="en-US" dirty="0">
                <a:sym typeface="Wingdings" panose="05000000000000000000" pitchFamily="2" charset="2"/>
              </a:rPr>
              <a:t>CO</a:t>
            </a:r>
            <a:r>
              <a:rPr lang="en-US" baseline="-25000" dirty="0">
                <a:sym typeface="Wingdings" panose="05000000000000000000" pitchFamily="2" charset="2"/>
              </a:rPr>
              <a:t>3</a:t>
            </a:r>
            <a:endParaRPr lang="en-US" baseline="-25000" dirty="0"/>
          </a:p>
        </p:txBody>
      </p:sp>
      <p:sp>
        <p:nvSpPr>
          <p:cNvPr id="15" name="TextBox 14">
            <a:extLst>
              <a:ext uri="{FF2B5EF4-FFF2-40B4-BE49-F238E27FC236}">
                <a16:creationId xmlns:a16="http://schemas.microsoft.com/office/drawing/2014/main" id="{2C653C55-91BA-6F5A-4D38-E93DA3AB33CB}"/>
              </a:ext>
            </a:extLst>
          </p:cNvPr>
          <p:cNvSpPr txBox="1"/>
          <p:nvPr/>
        </p:nvSpPr>
        <p:spPr>
          <a:xfrm>
            <a:off x="2209800" y="4446925"/>
            <a:ext cx="2438400" cy="369332"/>
          </a:xfrm>
          <a:prstGeom prst="rect">
            <a:avLst/>
          </a:prstGeom>
          <a:noFill/>
        </p:spPr>
        <p:txBody>
          <a:bodyPr wrap="square">
            <a:spAutoFit/>
          </a:bodyPr>
          <a:lstStyle/>
          <a:p>
            <a:r>
              <a:rPr lang="en-US" dirty="0">
                <a:sym typeface="Wingdings" panose="05000000000000000000" pitchFamily="2" charset="2"/>
              </a:rPr>
              <a:t>H</a:t>
            </a:r>
            <a:r>
              <a:rPr lang="en-US" baseline="-25000" dirty="0">
                <a:sym typeface="Wingdings" panose="05000000000000000000" pitchFamily="2" charset="2"/>
              </a:rPr>
              <a:t>2</a:t>
            </a:r>
            <a:r>
              <a:rPr lang="en-US" dirty="0">
                <a:sym typeface="Wingdings" panose="05000000000000000000" pitchFamily="2" charset="2"/>
              </a:rPr>
              <a:t>CO</a:t>
            </a:r>
            <a:r>
              <a:rPr lang="en-US" baseline="-25000" dirty="0">
                <a:sym typeface="Wingdings" panose="05000000000000000000" pitchFamily="2" charset="2"/>
              </a:rPr>
              <a:t>3   </a:t>
            </a:r>
            <a:r>
              <a:rPr lang="en-US" dirty="0">
                <a:latin typeface="Arial Unicode MS" panose="020B0604020202020204" pitchFamily="34" charset="-128"/>
                <a:ea typeface="Arial Unicode MS" panose="020B0604020202020204" pitchFamily="34" charset="-128"/>
                <a:cs typeface="Arial Unicode MS" panose="020B0604020202020204" pitchFamily="34" charset="-128"/>
                <a:sym typeface="Wingdings" panose="05000000000000000000" pitchFamily="2" charset="2"/>
              </a:rPr>
              <a:t>⇄  </a:t>
            </a:r>
            <a:r>
              <a:rPr lang="en-US" dirty="0">
                <a:sym typeface="Wingdings" panose="05000000000000000000" pitchFamily="2" charset="2"/>
              </a:rPr>
              <a:t> </a:t>
            </a:r>
            <a:r>
              <a:rPr lang="en-US" b="1" dirty="0">
                <a:solidFill>
                  <a:srgbClr val="00B050"/>
                </a:solidFill>
              </a:rPr>
              <a:t>CO</a:t>
            </a:r>
            <a:r>
              <a:rPr lang="en-US" b="1" baseline="-25000" dirty="0">
                <a:solidFill>
                  <a:srgbClr val="00B050"/>
                </a:solidFill>
              </a:rPr>
              <a:t>2</a:t>
            </a:r>
            <a:r>
              <a:rPr lang="en-US" dirty="0"/>
              <a:t>  + H</a:t>
            </a:r>
            <a:r>
              <a:rPr lang="en-US" baseline="-25000" dirty="0"/>
              <a:t>2</a:t>
            </a:r>
            <a:r>
              <a:rPr lang="en-US" dirty="0"/>
              <a:t>O</a:t>
            </a:r>
            <a:endParaRPr lang="en-US" baseline="-25000" dirty="0"/>
          </a:p>
        </p:txBody>
      </p:sp>
      <p:sp>
        <p:nvSpPr>
          <p:cNvPr id="16" name="TextBox 15">
            <a:extLst>
              <a:ext uri="{FF2B5EF4-FFF2-40B4-BE49-F238E27FC236}">
                <a16:creationId xmlns:a16="http://schemas.microsoft.com/office/drawing/2014/main" id="{8C1D7876-98B7-22BF-2D92-BFF8ABA1C2F4}"/>
              </a:ext>
            </a:extLst>
          </p:cNvPr>
          <p:cNvSpPr txBox="1"/>
          <p:nvPr/>
        </p:nvSpPr>
        <p:spPr>
          <a:xfrm>
            <a:off x="198120" y="2708989"/>
            <a:ext cx="6400800" cy="1477328"/>
          </a:xfrm>
          <a:prstGeom prst="rect">
            <a:avLst/>
          </a:prstGeom>
          <a:noFill/>
        </p:spPr>
        <p:txBody>
          <a:bodyPr wrap="square">
            <a:spAutoFit/>
          </a:bodyPr>
          <a:lstStyle/>
          <a:p>
            <a:r>
              <a:rPr lang="en-US" dirty="0"/>
              <a:t>Baking powders contain a bicarbonate salt (e.g. NaHCO</a:t>
            </a:r>
            <a:r>
              <a:rPr lang="en-US" baseline="-25000" dirty="0"/>
              <a:t>3</a:t>
            </a:r>
            <a:r>
              <a:rPr lang="en-US" dirty="0"/>
              <a:t>) an acid salt (e.g. potassium acid tartrate (cream of tartar) KC</a:t>
            </a:r>
            <a:r>
              <a:rPr lang="en-US" baseline="-25000" dirty="0"/>
              <a:t>4</a:t>
            </a:r>
            <a:r>
              <a:rPr lang="en-US" dirty="0"/>
              <a:t>H</a:t>
            </a:r>
            <a:r>
              <a:rPr lang="en-US" baseline="-25000" dirty="0"/>
              <a:t>5</a:t>
            </a:r>
            <a:r>
              <a:rPr lang="en-US" dirty="0"/>
              <a:t>O</a:t>
            </a:r>
            <a:r>
              <a:rPr lang="en-US" baseline="-25000" dirty="0"/>
              <a:t>6</a:t>
            </a:r>
            <a:r>
              <a:rPr lang="en-US" dirty="0"/>
              <a:t>), and starch powder (to keep the salts from getting wet and from contacting each other). When the mixture gets wet the following reactions occur:</a:t>
            </a:r>
          </a:p>
        </p:txBody>
      </p:sp>
    </p:spTree>
    <p:extLst>
      <p:ext uri="{BB962C8B-B14F-4D97-AF65-F5344CB8AC3E}">
        <p14:creationId xmlns:p14="http://schemas.microsoft.com/office/powerpoint/2010/main" val="360493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4" grpId="0"/>
      <p:bldP spid="2" grpId="0"/>
      <p:bldP spid="12"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6BFA7B-5071-B9D8-8997-8E58CCC7372C}"/>
              </a:ext>
            </a:extLst>
          </p:cNvPr>
          <p:cNvSpPr txBox="1"/>
          <p:nvPr/>
        </p:nvSpPr>
        <p:spPr>
          <a:xfrm>
            <a:off x="1711569" y="-18504"/>
            <a:ext cx="3434862" cy="430887"/>
          </a:xfrm>
          <a:prstGeom prst="rect">
            <a:avLst/>
          </a:prstGeom>
          <a:noFill/>
        </p:spPr>
        <p:txBody>
          <a:bodyPr wrap="square" rtlCol="0">
            <a:spAutoFit/>
          </a:bodyPr>
          <a:lstStyle/>
          <a:p>
            <a:r>
              <a:rPr lang="en-US" sz="2200" b="1" dirty="0"/>
              <a:t>Carbon Dioxide – Lasers</a:t>
            </a:r>
          </a:p>
        </p:txBody>
      </p:sp>
      <p:sp>
        <p:nvSpPr>
          <p:cNvPr id="7" name="TextBox 6">
            <a:extLst>
              <a:ext uri="{FF2B5EF4-FFF2-40B4-BE49-F238E27FC236}">
                <a16:creationId xmlns:a16="http://schemas.microsoft.com/office/drawing/2014/main" id="{98BF37A2-F925-9615-034D-DB0535B45028}"/>
              </a:ext>
            </a:extLst>
          </p:cNvPr>
          <p:cNvSpPr txBox="1"/>
          <p:nvPr/>
        </p:nvSpPr>
        <p:spPr>
          <a:xfrm>
            <a:off x="220980" y="404336"/>
            <a:ext cx="6400800" cy="369332"/>
          </a:xfrm>
          <a:prstGeom prst="rect">
            <a:avLst/>
          </a:prstGeom>
          <a:noFill/>
        </p:spPr>
        <p:txBody>
          <a:bodyPr wrap="square">
            <a:spAutoFit/>
          </a:bodyPr>
          <a:lstStyle/>
          <a:p>
            <a:pPr marL="285750" indent="-285750">
              <a:buFont typeface="Arial" panose="020B0604020202020204" pitchFamily="34" charset="0"/>
              <a:buChar char="•"/>
            </a:pPr>
            <a:r>
              <a:rPr lang="en-US" dirty="0"/>
              <a:t>The carbon dioxide laser is one of the most useful laser types</a:t>
            </a:r>
          </a:p>
        </p:txBody>
      </p:sp>
      <p:sp>
        <p:nvSpPr>
          <p:cNvPr id="4" name="TextBox 3">
            <a:extLst>
              <a:ext uri="{FF2B5EF4-FFF2-40B4-BE49-F238E27FC236}">
                <a16:creationId xmlns:a16="http://schemas.microsoft.com/office/drawing/2014/main" id="{ED6BD3F9-1821-6AEB-FB50-24EBF8831DB1}"/>
              </a:ext>
            </a:extLst>
          </p:cNvPr>
          <p:cNvSpPr txBox="1"/>
          <p:nvPr/>
        </p:nvSpPr>
        <p:spPr>
          <a:xfrm>
            <a:off x="220980" y="754618"/>
            <a:ext cx="6400800" cy="369332"/>
          </a:xfrm>
          <a:prstGeom prst="rect">
            <a:avLst/>
          </a:prstGeom>
          <a:noFill/>
        </p:spPr>
        <p:txBody>
          <a:bodyPr wrap="square">
            <a:spAutoFit/>
          </a:bodyPr>
          <a:lstStyle/>
          <a:p>
            <a:pPr marL="285750" indent="-285750">
              <a:buFont typeface="Arial" panose="020B0604020202020204" pitchFamily="34" charset="0"/>
              <a:buChar char="•"/>
            </a:pPr>
            <a:r>
              <a:rPr lang="en-US" dirty="0"/>
              <a:t>They are used in industrial and medical applications</a:t>
            </a:r>
          </a:p>
        </p:txBody>
      </p:sp>
      <p:pic>
        <p:nvPicPr>
          <p:cNvPr id="7170" name="Picture 2">
            <a:extLst>
              <a:ext uri="{FF2B5EF4-FFF2-40B4-BE49-F238E27FC236}">
                <a16:creationId xmlns:a16="http://schemas.microsoft.com/office/drawing/2014/main" id="{F2DB9239-7BAC-B724-BA6C-2C17F631E1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6086" y="1275636"/>
            <a:ext cx="2480690" cy="35406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172" name="Picture 4" descr="Laser Welding: Definition, How it Works, Process, Types, and Advantages |  Xometry">
            <a:extLst>
              <a:ext uri="{FF2B5EF4-FFF2-40B4-BE49-F238E27FC236}">
                <a16:creationId xmlns:a16="http://schemas.microsoft.com/office/drawing/2014/main" id="{828C5A22-ED0F-DF7F-2517-61C8C8E0C5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94" y="1459469"/>
            <a:ext cx="3006506" cy="30065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4501301-2BE4-081C-0CBB-3867C6FF8D16}"/>
              </a:ext>
            </a:extLst>
          </p:cNvPr>
          <p:cNvSpPr txBox="1"/>
          <p:nvPr/>
        </p:nvSpPr>
        <p:spPr>
          <a:xfrm>
            <a:off x="762000" y="4581763"/>
            <a:ext cx="3429000" cy="215444"/>
          </a:xfrm>
          <a:prstGeom prst="rect">
            <a:avLst/>
          </a:prstGeom>
          <a:noFill/>
        </p:spPr>
        <p:txBody>
          <a:bodyPr wrap="square">
            <a:spAutoFit/>
          </a:bodyPr>
          <a:lstStyle/>
          <a:p>
            <a:r>
              <a:rPr lang="en-US" sz="800" dirty="0"/>
              <a:t>https://images.app.goo.gl/T3d4dWF2ikLdxpTa6</a:t>
            </a:r>
          </a:p>
        </p:txBody>
      </p:sp>
      <p:sp>
        <p:nvSpPr>
          <p:cNvPr id="20" name="TextBox 19">
            <a:extLst>
              <a:ext uri="{FF2B5EF4-FFF2-40B4-BE49-F238E27FC236}">
                <a16:creationId xmlns:a16="http://schemas.microsoft.com/office/drawing/2014/main" id="{8F0D100F-0D7A-BDA2-C524-44ADC09285CF}"/>
              </a:ext>
            </a:extLst>
          </p:cNvPr>
          <p:cNvSpPr txBox="1"/>
          <p:nvPr/>
        </p:nvSpPr>
        <p:spPr>
          <a:xfrm>
            <a:off x="3927231" y="4860221"/>
            <a:ext cx="2438400" cy="215444"/>
          </a:xfrm>
          <a:prstGeom prst="rect">
            <a:avLst/>
          </a:prstGeom>
          <a:noFill/>
        </p:spPr>
        <p:txBody>
          <a:bodyPr wrap="square">
            <a:spAutoFit/>
          </a:bodyPr>
          <a:lstStyle/>
          <a:p>
            <a:r>
              <a:rPr lang="en-US" sz="800" dirty="0"/>
              <a:t>https://en.wikipedia.org/wiki/Carbon-dioxide_laser</a:t>
            </a:r>
          </a:p>
        </p:txBody>
      </p:sp>
    </p:spTree>
    <p:extLst>
      <p:ext uri="{BB962C8B-B14F-4D97-AF65-F5344CB8AC3E}">
        <p14:creationId xmlns:p14="http://schemas.microsoft.com/office/powerpoint/2010/main" val="4145056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6BFA7B-5071-B9D8-8997-8E58CCC7372C}"/>
              </a:ext>
            </a:extLst>
          </p:cNvPr>
          <p:cNvSpPr txBox="1"/>
          <p:nvPr/>
        </p:nvSpPr>
        <p:spPr>
          <a:xfrm>
            <a:off x="1711569" y="-18504"/>
            <a:ext cx="3434862" cy="430887"/>
          </a:xfrm>
          <a:prstGeom prst="rect">
            <a:avLst/>
          </a:prstGeom>
          <a:noFill/>
        </p:spPr>
        <p:txBody>
          <a:bodyPr wrap="square" rtlCol="0">
            <a:spAutoFit/>
          </a:bodyPr>
          <a:lstStyle/>
          <a:p>
            <a:r>
              <a:rPr lang="en-US" sz="2200" b="1" dirty="0"/>
              <a:t>Carbon Dioxide – Lasers</a:t>
            </a:r>
          </a:p>
        </p:txBody>
      </p:sp>
      <p:sp>
        <p:nvSpPr>
          <p:cNvPr id="4" name="TextBox 3">
            <a:extLst>
              <a:ext uri="{FF2B5EF4-FFF2-40B4-BE49-F238E27FC236}">
                <a16:creationId xmlns:a16="http://schemas.microsoft.com/office/drawing/2014/main" id="{ED6BD3F9-1821-6AEB-FB50-24EBF8831DB1}"/>
              </a:ext>
            </a:extLst>
          </p:cNvPr>
          <p:cNvSpPr txBox="1"/>
          <p:nvPr/>
        </p:nvSpPr>
        <p:spPr>
          <a:xfrm>
            <a:off x="228600" y="337631"/>
            <a:ext cx="6400800" cy="369332"/>
          </a:xfrm>
          <a:prstGeom prst="rect">
            <a:avLst/>
          </a:prstGeom>
          <a:noFill/>
        </p:spPr>
        <p:txBody>
          <a:bodyPr wrap="square">
            <a:spAutoFit/>
          </a:bodyPr>
          <a:lstStyle/>
          <a:p>
            <a:pPr marL="285750" indent="-285750">
              <a:buFont typeface="Arial" panose="020B0604020202020204" pitchFamily="34" charset="0"/>
              <a:buChar char="•"/>
            </a:pPr>
            <a:r>
              <a:rPr lang="en-US" dirty="0"/>
              <a:t>It is a gas laser where CO</a:t>
            </a:r>
            <a:r>
              <a:rPr lang="en-US" baseline="-25000" dirty="0"/>
              <a:t>2</a:t>
            </a:r>
            <a:r>
              <a:rPr lang="en-US" dirty="0"/>
              <a:t> is the radiative emitter </a:t>
            </a:r>
          </a:p>
        </p:txBody>
      </p:sp>
      <p:sp>
        <p:nvSpPr>
          <p:cNvPr id="5" name="TextBox 4">
            <a:extLst>
              <a:ext uri="{FF2B5EF4-FFF2-40B4-BE49-F238E27FC236}">
                <a16:creationId xmlns:a16="http://schemas.microsoft.com/office/drawing/2014/main" id="{4704604F-AE5D-3AEF-BFDF-82E7F56143D5}"/>
              </a:ext>
            </a:extLst>
          </p:cNvPr>
          <p:cNvSpPr txBox="1"/>
          <p:nvPr/>
        </p:nvSpPr>
        <p:spPr>
          <a:xfrm>
            <a:off x="236220" y="736718"/>
            <a:ext cx="6400800" cy="369332"/>
          </a:xfrm>
          <a:prstGeom prst="rect">
            <a:avLst/>
          </a:prstGeom>
          <a:noFill/>
        </p:spPr>
        <p:txBody>
          <a:bodyPr wrap="square">
            <a:spAutoFit/>
          </a:bodyPr>
          <a:lstStyle/>
          <a:p>
            <a:pPr marL="285750" indent="-285750">
              <a:buFont typeface="Arial" panose="020B0604020202020204" pitchFamily="34" charset="0"/>
              <a:buChar char="•"/>
            </a:pPr>
            <a:r>
              <a:rPr lang="en-US" dirty="0"/>
              <a:t>It is easy to produce high power levels at reasonable cost</a:t>
            </a:r>
          </a:p>
        </p:txBody>
      </p:sp>
      <p:sp>
        <p:nvSpPr>
          <p:cNvPr id="6" name="TextBox 5">
            <a:extLst>
              <a:ext uri="{FF2B5EF4-FFF2-40B4-BE49-F238E27FC236}">
                <a16:creationId xmlns:a16="http://schemas.microsoft.com/office/drawing/2014/main" id="{2B3F2390-7F88-6B0E-A543-30D182DD2203}"/>
              </a:ext>
            </a:extLst>
          </p:cNvPr>
          <p:cNvSpPr txBox="1"/>
          <p:nvPr/>
        </p:nvSpPr>
        <p:spPr>
          <a:xfrm>
            <a:off x="228600" y="1135805"/>
            <a:ext cx="6400800" cy="369332"/>
          </a:xfrm>
          <a:prstGeom prst="rect">
            <a:avLst/>
          </a:prstGeom>
          <a:noFill/>
        </p:spPr>
        <p:txBody>
          <a:bodyPr wrap="square">
            <a:spAutoFit/>
          </a:bodyPr>
          <a:lstStyle/>
          <a:p>
            <a:pPr marL="285750" indent="-285750">
              <a:buFont typeface="Arial" panose="020B0604020202020204" pitchFamily="34" charset="0"/>
              <a:buChar char="•"/>
            </a:pPr>
            <a:r>
              <a:rPr lang="en-US" dirty="0"/>
              <a:t>They are used for industrial cutting and welding</a:t>
            </a:r>
          </a:p>
        </p:txBody>
      </p:sp>
      <p:sp>
        <p:nvSpPr>
          <p:cNvPr id="9" name="TextBox 8">
            <a:extLst>
              <a:ext uri="{FF2B5EF4-FFF2-40B4-BE49-F238E27FC236}">
                <a16:creationId xmlns:a16="http://schemas.microsoft.com/office/drawing/2014/main" id="{A88E8E5A-2577-69CB-E69C-DA75DF035A0F}"/>
              </a:ext>
            </a:extLst>
          </p:cNvPr>
          <p:cNvSpPr txBox="1"/>
          <p:nvPr/>
        </p:nvSpPr>
        <p:spPr>
          <a:xfrm>
            <a:off x="228600" y="1480631"/>
            <a:ext cx="6400800" cy="646331"/>
          </a:xfrm>
          <a:prstGeom prst="rect">
            <a:avLst/>
          </a:prstGeom>
          <a:noFill/>
        </p:spPr>
        <p:txBody>
          <a:bodyPr wrap="square">
            <a:spAutoFit/>
          </a:bodyPr>
          <a:lstStyle/>
          <a:p>
            <a:pPr marL="285750" indent="-285750">
              <a:buFont typeface="Arial" panose="020B0604020202020204" pitchFamily="34" charset="0"/>
              <a:buChar char="•"/>
            </a:pPr>
            <a:r>
              <a:rPr lang="en-US" dirty="0"/>
              <a:t>They are also used for medical applications, such as in laser surgery to cut, ablate, vaporize, and coagulate</a:t>
            </a:r>
          </a:p>
        </p:txBody>
      </p:sp>
      <p:sp>
        <p:nvSpPr>
          <p:cNvPr id="2" name="TextBox 1">
            <a:extLst>
              <a:ext uri="{FF2B5EF4-FFF2-40B4-BE49-F238E27FC236}">
                <a16:creationId xmlns:a16="http://schemas.microsoft.com/office/drawing/2014/main" id="{966C9068-625A-A349-FA34-53DF6951E256}"/>
              </a:ext>
            </a:extLst>
          </p:cNvPr>
          <p:cNvSpPr txBox="1"/>
          <p:nvPr/>
        </p:nvSpPr>
        <p:spPr>
          <a:xfrm>
            <a:off x="228600" y="2050018"/>
            <a:ext cx="6400800" cy="369332"/>
          </a:xfrm>
          <a:prstGeom prst="rect">
            <a:avLst/>
          </a:prstGeom>
          <a:noFill/>
        </p:spPr>
        <p:txBody>
          <a:bodyPr wrap="square">
            <a:spAutoFit/>
          </a:bodyPr>
          <a:lstStyle/>
          <a:p>
            <a:pPr marL="285750" indent="-285750">
              <a:buFont typeface="Arial" panose="020B0604020202020204" pitchFamily="34" charset="0"/>
              <a:buChar char="•"/>
            </a:pPr>
            <a:r>
              <a:rPr lang="en-US" dirty="0"/>
              <a:t>The emitted laser light is </a:t>
            </a:r>
            <a:r>
              <a:rPr lang="en-US" dirty="0">
                <a:solidFill>
                  <a:srgbClr val="FF0000"/>
                </a:solidFill>
              </a:rPr>
              <a:t>infrared</a:t>
            </a:r>
            <a:r>
              <a:rPr lang="en-US" dirty="0"/>
              <a:t>, it is invisible!</a:t>
            </a:r>
          </a:p>
        </p:txBody>
      </p:sp>
      <p:pic>
        <p:nvPicPr>
          <p:cNvPr id="8194" name="Picture 2">
            <a:extLst>
              <a:ext uri="{FF2B5EF4-FFF2-40B4-BE49-F238E27FC236}">
                <a16:creationId xmlns:a16="http://schemas.microsoft.com/office/drawing/2014/main" id="{88568671-1C29-D91C-4380-BB30ACA6CB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431" y="2491264"/>
            <a:ext cx="3810000" cy="23812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E8485C8-5C70-27F6-D138-342D4548408F}"/>
              </a:ext>
            </a:extLst>
          </p:cNvPr>
          <p:cNvSpPr txBox="1"/>
          <p:nvPr/>
        </p:nvSpPr>
        <p:spPr>
          <a:xfrm>
            <a:off x="2057400" y="4872514"/>
            <a:ext cx="3429000" cy="215444"/>
          </a:xfrm>
          <a:prstGeom prst="rect">
            <a:avLst/>
          </a:prstGeom>
          <a:noFill/>
        </p:spPr>
        <p:txBody>
          <a:bodyPr wrap="square">
            <a:spAutoFit/>
          </a:bodyPr>
          <a:lstStyle/>
          <a:p>
            <a:r>
              <a:rPr lang="en-US" sz="800" dirty="0"/>
              <a:t>https://en.wikipedia.org/wiki/Carbon-dioxide_laser</a:t>
            </a:r>
          </a:p>
        </p:txBody>
      </p:sp>
    </p:spTree>
    <p:extLst>
      <p:ext uri="{BB962C8B-B14F-4D97-AF65-F5344CB8AC3E}">
        <p14:creationId xmlns:p14="http://schemas.microsoft.com/office/powerpoint/2010/main" val="3630589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6BFA7B-5071-B9D8-8997-8E58CCC7372C}"/>
              </a:ext>
            </a:extLst>
          </p:cNvPr>
          <p:cNvSpPr txBox="1"/>
          <p:nvPr/>
        </p:nvSpPr>
        <p:spPr>
          <a:xfrm>
            <a:off x="1371600" y="-18504"/>
            <a:ext cx="4384432" cy="430887"/>
          </a:xfrm>
          <a:prstGeom prst="rect">
            <a:avLst/>
          </a:prstGeom>
          <a:noFill/>
        </p:spPr>
        <p:txBody>
          <a:bodyPr wrap="square" rtlCol="0">
            <a:spAutoFit/>
          </a:bodyPr>
          <a:lstStyle/>
          <a:p>
            <a:r>
              <a:rPr lang="en-US" sz="2200" b="1" dirty="0"/>
              <a:t>Carbon Dioxide – A Green Solvent</a:t>
            </a:r>
          </a:p>
        </p:txBody>
      </p:sp>
      <p:sp>
        <p:nvSpPr>
          <p:cNvPr id="4" name="TextBox 3">
            <a:extLst>
              <a:ext uri="{FF2B5EF4-FFF2-40B4-BE49-F238E27FC236}">
                <a16:creationId xmlns:a16="http://schemas.microsoft.com/office/drawing/2014/main" id="{ED6BD3F9-1821-6AEB-FB50-24EBF8831DB1}"/>
              </a:ext>
            </a:extLst>
          </p:cNvPr>
          <p:cNvSpPr txBox="1"/>
          <p:nvPr/>
        </p:nvSpPr>
        <p:spPr>
          <a:xfrm>
            <a:off x="304800" y="385713"/>
            <a:ext cx="6400800" cy="923330"/>
          </a:xfrm>
          <a:prstGeom prst="rect">
            <a:avLst/>
          </a:prstGeom>
          <a:noFill/>
        </p:spPr>
        <p:txBody>
          <a:bodyPr wrap="square">
            <a:spAutoFit/>
          </a:bodyPr>
          <a:lstStyle/>
          <a:p>
            <a:pPr marL="285750" indent="-285750">
              <a:buFont typeface="Arial" panose="020B0604020202020204" pitchFamily="34" charset="0"/>
              <a:buChar char="•"/>
            </a:pPr>
            <a:r>
              <a:rPr lang="en-US" dirty="0"/>
              <a:t>We know that CO</a:t>
            </a:r>
            <a:r>
              <a:rPr lang="en-US" baseline="-25000" dirty="0"/>
              <a:t>2</a:t>
            </a:r>
            <a:r>
              <a:rPr lang="en-US" dirty="0"/>
              <a:t> is a gas and that dry ice has the unusual property of subliming (phase changing directly from a solid to a gas) at normal pressure</a:t>
            </a:r>
          </a:p>
        </p:txBody>
      </p:sp>
      <p:sp>
        <p:nvSpPr>
          <p:cNvPr id="9" name="TextBox 8">
            <a:extLst>
              <a:ext uri="{FF2B5EF4-FFF2-40B4-BE49-F238E27FC236}">
                <a16:creationId xmlns:a16="http://schemas.microsoft.com/office/drawing/2014/main" id="{A88E8E5A-2577-69CB-E69C-DA75DF035A0F}"/>
              </a:ext>
            </a:extLst>
          </p:cNvPr>
          <p:cNvSpPr txBox="1"/>
          <p:nvPr/>
        </p:nvSpPr>
        <p:spPr>
          <a:xfrm>
            <a:off x="289560" y="1342688"/>
            <a:ext cx="6400800" cy="646331"/>
          </a:xfrm>
          <a:prstGeom prst="rect">
            <a:avLst/>
          </a:prstGeom>
          <a:noFill/>
        </p:spPr>
        <p:txBody>
          <a:bodyPr wrap="square">
            <a:spAutoFit/>
          </a:bodyPr>
          <a:lstStyle/>
          <a:p>
            <a:pPr marL="285750" indent="-285750">
              <a:buFont typeface="Arial" panose="020B0604020202020204" pitchFamily="34" charset="0"/>
              <a:buChar char="•"/>
            </a:pPr>
            <a:r>
              <a:rPr lang="en-US" dirty="0"/>
              <a:t>But CO</a:t>
            </a:r>
            <a:r>
              <a:rPr lang="en-US" baseline="-25000" dirty="0"/>
              <a:t>2</a:t>
            </a:r>
            <a:r>
              <a:rPr lang="en-US" dirty="0"/>
              <a:t> can certainly exist in liquid form and also finds use when in a supercritical state </a:t>
            </a:r>
          </a:p>
        </p:txBody>
      </p:sp>
      <p:sp>
        <p:nvSpPr>
          <p:cNvPr id="10" name="TextBox 9">
            <a:extLst>
              <a:ext uri="{FF2B5EF4-FFF2-40B4-BE49-F238E27FC236}">
                <a16:creationId xmlns:a16="http://schemas.microsoft.com/office/drawing/2014/main" id="{2E8485C8-5C70-27F6-D138-342D4548408F}"/>
              </a:ext>
            </a:extLst>
          </p:cNvPr>
          <p:cNvSpPr txBox="1"/>
          <p:nvPr/>
        </p:nvSpPr>
        <p:spPr>
          <a:xfrm>
            <a:off x="2552700" y="4928056"/>
            <a:ext cx="2209800" cy="215444"/>
          </a:xfrm>
          <a:prstGeom prst="rect">
            <a:avLst/>
          </a:prstGeom>
          <a:noFill/>
        </p:spPr>
        <p:txBody>
          <a:bodyPr wrap="square">
            <a:spAutoFit/>
          </a:bodyPr>
          <a:lstStyle/>
          <a:p>
            <a:r>
              <a:rPr lang="en-US" sz="800" dirty="0"/>
              <a:t>https://en.wikipedia.org/wiki/Carbon_dioxide</a:t>
            </a:r>
          </a:p>
        </p:txBody>
      </p:sp>
      <p:pic>
        <p:nvPicPr>
          <p:cNvPr id="9218" name="Picture 2" descr="undefined">
            <a:extLst>
              <a:ext uri="{FF2B5EF4-FFF2-40B4-BE49-F238E27FC236}">
                <a16:creationId xmlns:a16="http://schemas.microsoft.com/office/drawing/2014/main" id="{EACA7C56-64E0-50D6-3AA3-CF1C034F7B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989019"/>
            <a:ext cx="3276600" cy="309239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6EA4216-70AD-88D6-7460-F2E38C89B2BD}"/>
              </a:ext>
            </a:extLst>
          </p:cNvPr>
          <p:cNvSpPr txBox="1"/>
          <p:nvPr/>
        </p:nvSpPr>
        <p:spPr>
          <a:xfrm>
            <a:off x="3200400" y="2190750"/>
            <a:ext cx="3657600" cy="2031325"/>
          </a:xfrm>
          <a:prstGeom prst="rect">
            <a:avLst/>
          </a:prstGeom>
          <a:noFill/>
        </p:spPr>
        <p:txBody>
          <a:bodyPr wrap="square">
            <a:spAutoFit/>
          </a:bodyPr>
          <a:lstStyle/>
          <a:p>
            <a:r>
              <a:rPr lang="en-US" dirty="0">
                <a:solidFill>
                  <a:srgbClr val="FF0000"/>
                </a:solidFill>
              </a:rPr>
              <a:t>From this image –</a:t>
            </a:r>
          </a:p>
          <a:p>
            <a:r>
              <a:rPr lang="en-US" dirty="0">
                <a:solidFill>
                  <a:srgbClr val="FF0000"/>
                </a:solidFill>
              </a:rPr>
              <a:t> </a:t>
            </a:r>
          </a:p>
          <a:p>
            <a:r>
              <a:rPr lang="en-US" dirty="0">
                <a:solidFill>
                  <a:srgbClr val="FF0000"/>
                </a:solidFill>
              </a:rPr>
              <a:t>What is the lowest pressure required for CO</a:t>
            </a:r>
            <a:r>
              <a:rPr lang="en-US" baseline="-25000" dirty="0">
                <a:solidFill>
                  <a:srgbClr val="FF0000"/>
                </a:solidFill>
              </a:rPr>
              <a:t>2</a:t>
            </a:r>
            <a:r>
              <a:rPr lang="en-US" dirty="0">
                <a:solidFill>
                  <a:srgbClr val="FF0000"/>
                </a:solidFill>
              </a:rPr>
              <a:t> to exist as a liquid?</a:t>
            </a:r>
          </a:p>
          <a:p>
            <a:endParaRPr lang="en-US" dirty="0">
              <a:solidFill>
                <a:srgbClr val="FF0000"/>
              </a:solidFill>
            </a:endParaRPr>
          </a:p>
          <a:p>
            <a:r>
              <a:rPr lang="en-US" dirty="0">
                <a:solidFill>
                  <a:srgbClr val="FF0000"/>
                </a:solidFill>
              </a:rPr>
              <a:t>What pressure is required for CO</a:t>
            </a:r>
            <a:r>
              <a:rPr lang="en-US" baseline="-25000" dirty="0">
                <a:solidFill>
                  <a:srgbClr val="FF0000"/>
                </a:solidFill>
              </a:rPr>
              <a:t>2</a:t>
            </a:r>
            <a:r>
              <a:rPr lang="en-US" dirty="0">
                <a:solidFill>
                  <a:srgbClr val="FF0000"/>
                </a:solidFill>
              </a:rPr>
              <a:t> to be a liquid at room temperature? </a:t>
            </a:r>
          </a:p>
        </p:txBody>
      </p:sp>
    </p:spTree>
    <p:extLst>
      <p:ext uri="{BB962C8B-B14F-4D97-AF65-F5344CB8AC3E}">
        <p14:creationId xmlns:p14="http://schemas.microsoft.com/office/powerpoint/2010/main" val="101784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nodeType="withEffect">
                                  <p:stCondLst>
                                    <p:cond delay="0"/>
                                  </p:stCondLst>
                                  <p:childTnLst>
                                    <p:set>
                                      <p:cBhvr>
                                        <p:cTn id="14" dur="1" fill="hold">
                                          <p:stCondLst>
                                            <p:cond delay="0"/>
                                          </p:stCondLst>
                                        </p:cTn>
                                        <p:tgtEl>
                                          <p:spTgt spid="9218"/>
                                        </p:tgtEl>
                                        <p:attrNameLst>
                                          <p:attrName>style.visibility</p:attrName>
                                        </p:attrNameLst>
                                      </p:cBhvr>
                                      <p:to>
                                        <p:strVal val="visible"/>
                                      </p:to>
                                    </p:set>
                                    <p:animEffect transition="in" filter="wipe(down)">
                                      <p:cBhvr>
                                        <p:cTn id="15" dur="500"/>
                                        <p:tgtEl>
                                          <p:spTgt spid="921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6BFA7B-5071-B9D8-8997-8E58CCC7372C}"/>
              </a:ext>
            </a:extLst>
          </p:cNvPr>
          <p:cNvSpPr txBox="1"/>
          <p:nvPr/>
        </p:nvSpPr>
        <p:spPr>
          <a:xfrm>
            <a:off x="1371600" y="-18504"/>
            <a:ext cx="4384432" cy="430887"/>
          </a:xfrm>
          <a:prstGeom prst="rect">
            <a:avLst/>
          </a:prstGeom>
          <a:noFill/>
        </p:spPr>
        <p:txBody>
          <a:bodyPr wrap="square" rtlCol="0">
            <a:spAutoFit/>
          </a:bodyPr>
          <a:lstStyle/>
          <a:p>
            <a:r>
              <a:rPr lang="en-US" sz="2200" b="1" dirty="0"/>
              <a:t>Carbon Dioxide – A Green Solvent</a:t>
            </a:r>
          </a:p>
        </p:txBody>
      </p:sp>
      <p:sp>
        <p:nvSpPr>
          <p:cNvPr id="4" name="TextBox 3">
            <a:extLst>
              <a:ext uri="{FF2B5EF4-FFF2-40B4-BE49-F238E27FC236}">
                <a16:creationId xmlns:a16="http://schemas.microsoft.com/office/drawing/2014/main" id="{ED6BD3F9-1821-6AEB-FB50-24EBF8831DB1}"/>
              </a:ext>
            </a:extLst>
          </p:cNvPr>
          <p:cNvSpPr txBox="1"/>
          <p:nvPr/>
        </p:nvSpPr>
        <p:spPr>
          <a:xfrm>
            <a:off x="304800" y="624622"/>
            <a:ext cx="6400800" cy="369332"/>
          </a:xfrm>
          <a:prstGeom prst="rect">
            <a:avLst/>
          </a:prstGeom>
          <a:noFill/>
        </p:spPr>
        <p:txBody>
          <a:bodyPr wrap="square">
            <a:spAutoFit/>
          </a:bodyPr>
          <a:lstStyle/>
          <a:p>
            <a:pPr marL="285750" indent="-285750">
              <a:buFont typeface="Arial" panose="020B0604020202020204" pitchFamily="34" charset="0"/>
              <a:buChar char="•"/>
            </a:pPr>
            <a:r>
              <a:rPr lang="en-US" dirty="0"/>
              <a:t>Supercritical – </a:t>
            </a:r>
            <a:r>
              <a:rPr lang="en-US" dirty="0">
                <a:solidFill>
                  <a:srgbClr val="FF0000"/>
                </a:solidFill>
              </a:rPr>
              <a:t>What does that mean?</a:t>
            </a:r>
          </a:p>
        </p:txBody>
      </p:sp>
      <p:sp>
        <p:nvSpPr>
          <p:cNvPr id="9" name="TextBox 8">
            <a:extLst>
              <a:ext uri="{FF2B5EF4-FFF2-40B4-BE49-F238E27FC236}">
                <a16:creationId xmlns:a16="http://schemas.microsoft.com/office/drawing/2014/main" id="{A88E8E5A-2577-69CB-E69C-DA75DF035A0F}"/>
              </a:ext>
            </a:extLst>
          </p:cNvPr>
          <p:cNvSpPr txBox="1"/>
          <p:nvPr/>
        </p:nvSpPr>
        <p:spPr>
          <a:xfrm>
            <a:off x="304800" y="1011019"/>
            <a:ext cx="6400800" cy="646331"/>
          </a:xfrm>
          <a:prstGeom prst="rect">
            <a:avLst/>
          </a:prstGeom>
          <a:noFill/>
        </p:spPr>
        <p:txBody>
          <a:bodyPr wrap="square">
            <a:spAutoFit/>
          </a:bodyPr>
          <a:lstStyle/>
          <a:p>
            <a:pPr marL="285750" indent="-285750">
              <a:buFont typeface="Arial" panose="020B0604020202020204" pitchFamily="34" charset="0"/>
              <a:buChar char="•"/>
            </a:pPr>
            <a:r>
              <a:rPr lang="en-US" dirty="0"/>
              <a:t>Above the critical point temperature, a substance cannot be liquified, at any pressure.</a:t>
            </a:r>
          </a:p>
        </p:txBody>
      </p:sp>
      <p:sp>
        <p:nvSpPr>
          <p:cNvPr id="10" name="TextBox 9">
            <a:extLst>
              <a:ext uri="{FF2B5EF4-FFF2-40B4-BE49-F238E27FC236}">
                <a16:creationId xmlns:a16="http://schemas.microsoft.com/office/drawing/2014/main" id="{2E8485C8-5C70-27F6-D138-342D4548408F}"/>
              </a:ext>
            </a:extLst>
          </p:cNvPr>
          <p:cNvSpPr txBox="1"/>
          <p:nvPr/>
        </p:nvSpPr>
        <p:spPr>
          <a:xfrm>
            <a:off x="2552700" y="4928056"/>
            <a:ext cx="2209800" cy="215444"/>
          </a:xfrm>
          <a:prstGeom prst="rect">
            <a:avLst/>
          </a:prstGeom>
          <a:noFill/>
        </p:spPr>
        <p:txBody>
          <a:bodyPr wrap="square">
            <a:spAutoFit/>
          </a:bodyPr>
          <a:lstStyle/>
          <a:p>
            <a:r>
              <a:rPr lang="en-US" sz="800" dirty="0"/>
              <a:t>https://en.wikipedia.org/wiki/Carbon_dioxide</a:t>
            </a:r>
          </a:p>
        </p:txBody>
      </p:sp>
      <p:pic>
        <p:nvPicPr>
          <p:cNvPr id="9218" name="Picture 2" descr="undefined">
            <a:extLst>
              <a:ext uri="{FF2B5EF4-FFF2-40B4-BE49-F238E27FC236}">
                <a16:creationId xmlns:a16="http://schemas.microsoft.com/office/drawing/2014/main" id="{EACA7C56-64E0-50D6-3AA3-CF1C034F7B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733550"/>
            <a:ext cx="3276600" cy="30923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B98D0BB-F3F8-7121-5146-D1CE1ADA7250}"/>
              </a:ext>
            </a:extLst>
          </p:cNvPr>
          <p:cNvSpPr txBox="1"/>
          <p:nvPr/>
        </p:nvSpPr>
        <p:spPr>
          <a:xfrm>
            <a:off x="3200400" y="2038350"/>
            <a:ext cx="3638550" cy="2031325"/>
          </a:xfrm>
          <a:prstGeom prst="rect">
            <a:avLst/>
          </a:prstGeom>
          <a:noFill/>
        </p:spPr>
        <p:txBody>
          <a:bodyPr wrap="square">
            <a:spAutoFit/>
          </a:bodyPr>
          <a:lstStyle/>
          <a:p>
            <a:pPr marL="285750" indent="-285750">
              <a:buFont typeface="Arial" panose="020B0604020202020204" pitchFamily="34" charset="0"/>
              <a:buChar char="•"/>
            </a:pPr>
            <a:r>
              <a:rPr lang="en-US" dirty="0"/>
              <a:t>Supercritical fluids display properties of both liquids and gases.</a:t>
            </a:r>
          </a:p>
          <a:p>
            <a:pPr marL="285750" indent="-285750">
              <a:buFont typeface="Arial" panose="020B0604020202020204" pitchFamily="34" charset="0"/>
              <a:buChar char="•"/>
            </a:pPr>
            <a:r>
              <a:rPr lang="en-US" dirty="0"/>
              <a:t>Fills the volume of its container, like a gas</a:t>
            </a:r>
          </a:p>
          <a:p>
            <a:pPr marL="285750" indent="-285750">
              <a:buFont typeface="Arial" panose="020B0604020202020204" pitchFamily="34" charset="0"/>
              <a:buChar char="•"/>
            </a:pPr>
            <a:r>
              <a:rPr lang="en-US" dirty="0"/>
              <a:t>Can more effectively dissolve other substances, like a liquid</a:t>
            </a:r>
          </a:p>
        </p:txBody>
      </p:sp>
    </p:spTree>
    <p:extLst>
      <p:ext uri="{BB962C8B-B14F-4D97-AF65-F5344CB8AC3E}">
        <p14:creationId xmlns:p14="http://schemas.microsoft.com/office/powerpoint/2010/main" val="67376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6BFA7B-5071-B9D8-8997-8E58CCC7372C}"/>
              </a:ext>
            </a:extLst>
          </p:cNvPr>
          <p:cNvSpPr txBox="1"/>
          <p:nvPr/>
        </p:nvSpPr>
        <p:spPr>
          <a:xfrm>
            <a:off x="1371600" y="0"/>
            <a:ext cx="4267200" cy="430887"/>
          </a:xfrm>
          <a:prstGeom prst="rect">
            <a:avLst/>
          </a:prstGeom>
          <a:noFill/>
        </p:spPr>
        <p:txBody>
          <a:bodyPr wrap="square" rtlCol="0">
            <a:spAutoFit/>
          </a:bodyPr>
          <a:lstStyle/>
          <a:p>
            <a:r>
              <a:rPr lang="en-US" sz="2200" b="1" dirty="0"/>
              <a:t>Carbon Dioxide – It’s not all bad</a:t>
            </a:r>
          </a:p>
        </p:txBody>
      </p:sp>
      <p:sp>
        <p:nvSpPr>
          <p:cNvPr id="10" name="TextBox 9">
            <a:extLst>
              <a:ext uri="{FF2B5EF4-FFF2-40B4-BE49-F238E27FC236}">
                <a16:creationId xmlns:a16="http://schemas.microsoft.com/office/drawing/2014/main" id="{43EF8DF3-EEAE-A6BA-E25E-2102DF5CCD35}"/>
              </a:ext>
            </a:extLst>
          </p:cNvPr>
          <p:cNvSpPr txBox="1"/>
          <p:nvPr/>
        </p:nvSpPr>
        <p:spPr>
          <a:xfrm>
            <a:off x="304800" y="430887"/>
            <a:ext cx="6248400" cy="646331"/>
          </a:xfrm>
          <a:prstGeom prst="rect">
            <a:avLst/>
          </a:prstGeom>
          <a:noFill/>
        </p:spPr>
        <p:txBody>
          <a:bodyPr wrap="square" rtlCol="0">
            <a:spAutoFit/>
          </a:bodyPr>
          <a:lstStyle/>
          <a:p>
            <a:pPr marL="342900" indent="-342900">
              <a:buFont typeface="Arial" panose="020B0604020202020204" pitchFamily="34" charset="0"/>
              <a:buChar char="•"/>
            </a:pPr>
            <a:r>
              <a:rPr lang="en-US" dirty="0"/>
              <a:t>Carbon dioxide results from the combustion of carbon containing fuels (= most of the ones we use)</a:t>
            </a:r>
          </a:p>
        </p:txBody>
      </p:sp>
      <p:sp>
        <p:nvSpPr>
          <p:cNvPr id="9" name="TextBox 8">
            <a:extLst>
              <a:ext uri="{FF2B5EF4-FFF2-40B4-BE49-F238E27FC236}">
                <a16:creationId xmlns:a16="http://schemas.microsoft.com/office/drawing/2014/main" id="{21293AD5-CDCD-63B5-8205-E7A51628F7E2}"/>
              </a:ext>
            </a:extLst>
          </p:cNvPr>
          <p:cNvSpPr txBox="1"/>
          <p:nvPr/>
        </p:nvSpPr>
        <p:spPr>
          <a:xfrm>
            <a:off x="167640" y="2993763"/>
            <a:ext cx="5943600" cy="646331"/>
          </a:xfrm>
          <a:prstGeom prst="rect">
            <a:avLst/>
          </a:prstGeom>
          <a:noFill/>
        </p:spPr>
        <p:txBody>
          <a:bodyPr wrap="square" rtlCol="0">
            <a:spAutoFit/>
          </a:bodyPr>
          <a:lstStyle/>
          <a:p>
            <a:r>
              <a:rPr lang="en-US" dirty="0">
                <a:solidFill>
                  <a:srgbClr val="00B050"/>
                </a:solidFill>
              </a:rPr>
              <a:t>However, it is a very useful substance with many attractive properties</a:t>
            </a:r>
          </a:p>
        </p:txBody>
      </p:sp>
      <p:sp>
        <p:nvSpPr>
          <p:cNvPr id="2" name="TextBox 1">
            <a:extLst>
              <a:ext uri="{FF2B5EF4-FFF2-40B4-BE49-F238E27FC236}">
                <a16:creationId xmlns:a16="http://schemas.microsoft.com/office/drawing/2014/main" id="{B3C29203-E319-56B9-898A-240E02964F34}"/>
              </a:ext>
            </a:extLst>
          </p:cNvPr>
          <p:cNvSpPr txBox="1"/>
          <p:nvPr/>
        </p:nvSpPr>
        <p:spPr>
          <a:xfrm>
            <a:off x="304800" y="1063645"/>
            <a:ext cx="6248400" cy="923330"/>
          </a:xfrm>
          <a:prstGeom prst="rect">
            <a:avLst/>
          </a:prstGeom>
          <a:noFill/>
        </p:spPr>
        <p:txBody>
          <a:bodyPr wrap="square" rtlCol="0">
            <a:spAutoFit/>
          </a:bodyPr>
          <a:lstStyle/>
          <a:p>
            <a:pPr marL="342900" indent="-342900">
              <a:buFont typeface="Arial" panose="020B0604020202020204" pitchFamily="34" charset="0"/>
              <a:buChar char="•"/>
            </a:pPr>
            <a:r>
              <a:rPr lang="en-US" dirty="0"/>
              <a:t>As a consequence, we have certainly heard about carbon dioxide (CO</a:t>
            </a:r>
            <a:r>
              <a:rPr lang="en-US" baseline="-25000" dirty="0"/>
              <a:t>2</a:t>
            </a:r>
            <a:r>
              <a:rPr lang="en-US" dirty="0"/>
              <a:t>) as the main culprit for the greenhouse effect and global warming</a:t>
            </a:r>
          </a:p>
        </p:txBody>
      </p:sp>
      <p:sp>
        <p:nvSpPr>
          <p:cNvPr id="4" name="TextBox 3">
            <a:extLst>
              <a:ext uri="{FF2B5EF4-FFF2-40B4-BE49-F238E27FC236}">
                <a16:creationId xmlns:a16="http://schemas.microsoft.com/office/drawing/2014/main" id="{25D3F832-DEEE-DE56-F8AA-51CC57CB01C6}"/>
              </a:ext>
            </a:extLst>
          </p:cNvPr>
          <p:cNvSpPr txBox="1"/>
          <p:nvPr/>
        </p:nvSpPr>
        <p:spPr>
          <a:xfrm>
            <a:off x="297180" y="1962150"/>
            <a:ext cx="6248400" cy="923330"/>
          </a:xfrm>
          <a:prstGeom prst="rect">
            <a:avLst/>
          </a:prstGeom>
          <a:noFill/>
        </p:spPr>
        <p:txBody>
          <a:bodyPr wrap="square" rtlCol="0">
            <a:spAutoFit/>
          </a:bodyPr>
          <a:lstStyle/>
          <a:p>
            <a:pPr marL="342900" indent="-342900">
              <a:buFont typeface="Arial" panose="020B0604020202020204" pitchFamily="34" charset="0"/>
              <a:buChar char="•"/>
            </a:pPr>
            <a:r>
              <a:rPr lang="en-US" dirty="0"/>
              <a:t>It is a problem because we are emitting truly massive amounts of it into the atmosphere from combustion (37 billion tons in 2023)</a:t>
            </a:r>
          </a:p>
        </p:txBody>
      </p:sp>
      <p:sp>
        <p:nvSpPr>
          <p:cNvPr id="6" name="TextBox 5">
            <a:extLst>
              <a:ext uri="{FF2B5EF4-FFF2-40B4-BE49-F238E27FC236}">
                <a16:creationId xmlns:a16="http://schemas.microsoft.com/office/drawing/2014/main" id="{C4384B71-EC2B-592E-8CA8-22DE6EB064AA}"/>
              </a:ext>
            </a:extLst>
          </p:cNvPr>
          <p:cNvSpPr txBox="1"/>
          <p:nvPr/>
        </p:nvSpPr>
        <p:spPr>
          <a:xfrm>
            <a:off x="3429000" y="4826256"/>
            <a:ext cx="3429000" cy="276999"/>
          </a:xfrm>
          <a:prstGeom prst="rect">
            <a:avLst/>
          </a:prstGeom>
          <a:noFill/>
        </p:spPr>
        <p:txBody>
          <a:bodyPr wrap="square">
            <a:spAutoFit/>
          </a:bodyPr>
          <a:lstStyle/>
          <a:p>
            <a:r>
              <a:rPr lang="en-US" sz="600" dirty="0"/>
              <a:t>https://www.climate.gov/news-features/understanding-climate/climate-change-atmospheric-carbon-dioxide#:~:text=Since%20the%20middle%20of%20the,the%20Global%20Carbon%20Budget%202023.</a:t>
            </a:r>
          </a:p>
        </p:txBody>
      </p:sp>
      <p:sp>
        <p:nvSpPr>
          <p:cNvPr id="7" name="TextBox 6">
            <a:extLst>
              <a:ext uri="{FF2B5EF4-FFF2-40B4-BE49-F238E27FC236}">
                <a16:creationId xmlns:a16="http://schemas.microsoft.com/office/drawing/2014/main" id="{E7BE4BF5-EB09-F4B9-00C2-EB90246A23B8}"/>
              </a:ext>
            </a:extLst>
          </p:cNvPr>
          <p:cNvSpPr txBox="1"/>
          <p:nvPr/>
        </p:nvSpPr>
        <p:spPr>
          <a:xfrm>
            <a:off x="312420" y="3718260"/>
            <a:ext cx="6248400" cy="923330"/>
          </a:xfrm>
          <a:prstGeom prst="rect">
            <a:avLst/>
          </a:prstGeom>
          <a:noFill/>
        </p:spPr>
        <p:txBody>
          <a:bodyPr wrap="square" rtlCol="0">
            <a:spAutoFit/>
          </a:bodyPr>
          <a:lstStyle/>
          <a:p>
            <a:pPr marL="342900" indent="-342900">
              <a:buFont typeface="Arial" panose="020B0604020202020204" pitchFamily="34" charset="0"/>
              <a:buChar char="•"/>
            </a:pPr>
            <a:r>
              <a:rPr lang="en-US" dirty="0"/>
              <a:t>It is effectively non-toxic</a:t>
            </a:r>
          </a:p>
          <a:p>
            <a:pPr marL="342900" indent="-342900">
              <a:buFont typeface="Arial" panose="020B0604020202020204" pitchFamily="34" charset="0"/>
              <a:buChar char="•"/>
            </a:pPr>
            <a:r>
              <a:rPr lang="en-US" dirty="0"/>
              <a:t>It is chemically stable</a:t>
            </a:r>
          </a:p>
          <a:p>
            <a:pPr marL="342900" indent="-342900">
              <a:buFont typeface="Arial" panose="020B0604020202020204" pitchFamily="34" charset="0"/>
              <a:buChar char="•"/>
            </a:pPr>
            <a:r>
              <a:rPr lang="en-US" dirty="0"/>
              <a:t>It has useful melting/boiling/critical points</a:t>
            </a:r>
          </a:p>
        </p:txBody>
      </p:sp>
    </p:spTree>
    <p:extLst>
      <p:ext uri="{BB962C8B-B14F-4D97-AF65-F5344CB8AC3E}">
        <p14:creationId xmlns:p14="http://schemas.microsoft.com/office/powerpoint/2010/main" val="423564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2" grpId="0"/>
      <p:bldP spid="4"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6BFA7B-5071-B9D8-8997-8E58CCC7372C}"/>
              </a:ext>
            </a:extLst>
          </p:cNvPr>
          <p:cNvSpPr txBox="1"/>
          <p:nvPr/>
        </p:nvSpPr>
        <p:spPr>
          <a:xfrm>
            <a:off x="1371600" y="-18504"/>
            <a:ext cx="4384432" cy="430887"/>
          </a:xfrm>
          <a:prstGeom prst="rect">
            <a:avLst/>
          </a:prstGeom>
          <a:noFill/>
        </p:spPr>
        <p:txBody>
          <a:bodyPr wrap="square" rtlCol="0">
            <a:spAutoFit/>
          </a:bodyPr>
          <a:lstStyle/>
          <a:p>
            <a:r>
              <a:rPr lang="en-US" sz="2200" b="1" dirty="0"/>
              <a:t>Carbon Dioxide – A Green Solvent</a:t>
            </a:r>
          </a:p>
        </p:txBody>
      </p:sp>
      <p:sp>
        <p:nvSpPr>
          <p:cNvPr id="4" name="TextBox 3">
            <a:extLst>
              <a:ext uri="{FF2B5EF4-FFF2-40B4-BE49-F238E27FC236}">
                <a16:creationId xmlns:a16="http://schemas.microsoft.com/office/drawing/2014/main" id="{ED6BD3F9-1821-6AEB-FB50-24EBF8831DB1}"/>
              </a:ext>
            </a:extLst>
          </p:cNvPr>
          <p:cNvSpPr txBox="1"/>
          <p:nvPr/>
        </p:nvSpPr>
        <p:spPr>
          <a:xfrm>
            <a:off x="457200" y="328146"/>
            <a:ext cx="4168140" cy="369332"/>
          </a:xfrm>
          <a:prstGeom prst="rect">
            <a:avLst/>
          </a:prstGeom>
          <a:noFill/>
        </p:spPr>
        <p:txBody>
          <a:bodyPr wrap="square">
            <a:spAutoFit/>
          </a:bodyPr>
          <a:lstStyle/>
          <a:p>
            <a:pPr marL="285750" indent="-285750">
              <a:buFont typeface="Arial" panose="020B0604020202020204" pitchFamily="34" charset="0"/>
              <a:buChar char="•"/>
            </a:pPr>
            <a:r>
              <a:rPr lang="en-US" dirty="0"/>
              <a:t>Supercritical CO</a:t>
            </a:r>
            <a:r>
              <a:rPr lang="en-US" baseline="-25000" dirty="0"/>
              <a:t>2</a:t>
            </a:r>
            <a:r>
              <a:rPr lang="en-US" dirty="0"/>
              <a:t> is used as a solvent</a:t>
            </a:r>
            <a:endParaRPr lang="en-US" dirty="0">
              <a:solidFill>
                <a:srgbClr val="FF0000"/>
              </a:solidFill>
            </a:endParaRPr>
          </a:p>
        </p:txBody>
      </p:sp>
      <p:sp>
        <p:nvSpPr>
          <p:cNvPr id="9" name="TextBox 8">
            <a:extLst>
              <a:ext uri="{FF2B5EF4-FFF2-40B4-BE49-F238E27FC236}">
                <a16:creationId xmlns:a16="http://schemas.microsoft.com/office/drawing/2014/main" id="{A88E8E5A-2577-69CB-E69C-DA75DF035A0F}"/>
              </a:ext>
            </a:extLst>
          </p:cNvPr>
          <p:cNvSpPr txBox="1"/>
          <p:nvPr/>
        </p:nvSpPr>
        <p:spPr>
          <a:xfrm>
            <a:off x="3028950" y="694511"/>
            <a:ext cx="3676650" cy="1200329"/>
          </a:xfrm>
          <a:prstGeom prst="rect">
            <a:avLst/>
          </a:prstGeom>
          <a:noFill/>
        </p:spPr>
        <p:txBody>
          <a:bodyPr wrap="square">
            <a:spAutoFit/>
          </a:bodyPr>
          <a:lstStyle/>
          <a:p>
            <a:pPr marL="285750" indent="-285750">
              <a:buFont typeface="Arial" panose="020B0604020202020204" pitchFamily="34" charset="0"/>
              <a:buChar char="•"/>
            </a:pPr>
            <a:r>
              <a:rPr lang="en-US" dirty="0"/>
              <a:t>A substance that is dissolved can be recovered by releasing the pressure, all the CO</a:t>
            </a:r>
            <a:r>
              <a:rPr lang="en-US" baseline="-25000" dirty="0"/>
              <a:t>2</a:t>
            </a:r>
            <a:r>
              <a:rPr lang="en-US" dirty="0"/>
              <a:t> will evaporate away! </a:t>
            </a:r>
          </a:p>
        </p:txBody>
      </p:sp>
      <p:sp>
        <p:nvSpPr>
          <p:cNvPr id="2" name="TextBox 1">
            <a:extLst>
              <a:ext uri="{FF2B5EF4-FFF2-40B4-BE49-F238E27FC236}">
                <a16:creationId xmlns:a16="http://schemas.microsoft.com/office/drawing/2014/main" id="{D1129AFE-0625-CE67-BA12-C85D8298C601}"/>
              </a:ext>
            </a:extLst>
          </p:cNvPr>
          <p:cNvSpPr txBox="1"/>
          <p:nvPr/>
        </p:nvSpPr>
        <p:spPr>
          <a:xfrm>
            <a:off x="3097530" y="3134107"/>
            <a:ext cx="3654668" cy="1477328"/>
          </a:xfrm>
          <a:prstGeom prst="rect">
            <a:avLst/>
          </a:prstGeom>
          <a:noFill/>
        </p:spPr>
        <p:txBody>
          <a:bodyPr wrap="square">
            <a:spAutoFit/>
          </a:bodyPr>
          <a:lstStyle/>
          <a:p>
            <a:pPr marL="285750" indent="-285750">
              <a:buFont typeface="Arial" panose="020B0604020202020204" pitchFamily="34" charset="0"/>
              <a:buChar char="•"/>
            </a:pPr>
            <a:r>
              <a:rPr lang="en-US" dirty="0"/>
              <a:t>This is a </a:t>
            </a:r>
            <a:r>
              <a:rPr lang="en-US" dirty="0">
                <a:solidFill>
                  <a:srgbClr val="00B050"/>
                </a:solidFill>
              </a:rPr>
              <a:t>greener</a:t>
            </a:r>
            <a:r>
              <a:rPr lang="en-US" dirty="0"/>
              <a:t> process than using the major alternative, methylene chloride (CH</a:t>
            </a:r>
            <a:r>
              <a:rPr lang="en-US" baseline="-25000" dirty="0"/>
              <a:t>2</a:t>
            </a:r>
            <a:r>
              <a:rPr lang="en-US" dirty="0"/>
              <a:t>Cl</a:t>
            </a:r>
            <a:r>
              <a:rPr lang="en-US" baseline="-25000" dirty="0"/>
              <a:t>2</a:t>
            </a:r>
            <a:r>
              <a:rPr lang="en-US" dirty="0"/>
              <a:t>), which is toxic and an ozone depleting substance</a:t>
            </a:r>
          </a:p>
        </p:txBody>
      </p:sp>
      <p:sp>
        <p:nvSpPr>
          <p:cNvPr id="6" name="TextBox 5">
            <a:extLst>
              <a:ext uri="{FF2B5EF4-FFF2-40B4-BE49-F238E27FC236}">
                <a16:creationId xmlns:a16="http://schemas.microsoft.com/office/drawing/2014/main" id="{60648211-CED5-3DF9-28DA-353FF87B3D70}"/>
              </a:ext>
            </a:extLst>
          </p:cNvPr>
          <p:cNvSpPr txBox="1"/>
          <p:nvPr/>
        </p:nvSpPr>
        <p:spPr>
          <a:xfrm>
            <a:off x="3075548" y="2029420"/>
            <a:ext cx="3676650" cy="923330"/>
          </a:xfrm>
          <a:prstGeom prst="rect">
            <a:avLst/>
          </a:prstGeom>
          <a:noFill/>
        </p:spPr>
        <p:txBody>
          <a:bodyPr wrap="square">
            <a:spAutoFit/>
          </a:bodyPr>
          <a:lstStyle/>
          <a:p>
            <a:pPr marL="285750" indent="-285750">
              <a:buFont typeface="Arial" panose="020B0604020202020204" pitchFamily="34" charset="0"/>
              <a:buChar char="•"/>
            </a:pPr>
            <a:r>
              <a:rPr lang="en-US" dirty="0"/>
              <a:t>For example, supercritical CO</a:t>
            </a:r>
            <a:r>
              <a:rPr lang="en-US" baseline="-25000" dirty="0"/>
              <a:t>2</a:t>
            </a:r>
            <a:r>
              <a:rPr lang="en-US" dirty="0"/>
              <a:t> can be used to extract </a:t>
            </a:r>
            <a:r>
              <a:rPr lang="en-US" dirty="0">
                <a:solidFill>
                  <a:srgbClr val="7030A0"/>
                </a:solidFill>
              </a:rPr>
              <a:t>caffeine from coffee</a:t>
            </a:r>
          </a:p>
        </p:txBody>
      </p:sp>
      <p:pic>
        <p:nvPicPr>
          <p:cNvPr id="1030" name="Picture 6" descr="Supercritical CO2 Decaffeination Process | Download Scientific Diagram">
            <a:extLst>
              <a:ext uri="{FF2B5EF4-FFF2-40B4-BE49-F238E27FC236}">
                <a16:creationId xmlns:a16="http://schemas.microsoft.com/office/drawing/2014/main" id="{3987C334-BD43-8EC5-0060-F1654C5E69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374" r="20965"/>
          <a:stretch/>
        </p:blipFill>
        <p:spPr bwMode="auto">
          <a:xfrm>
            <a:off x="175260" y="748885"/>
            <a:ext cx="2842260" cy="39783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6AFDD19-4E21-9B00-A142-4E51E54C146B}"/>
              </a:ext>
            </a:extLst>
          </p:cNvPr>
          <p:cNvSpPr txBox="1"/>
          <p:nvPr/>
        </p:nvSpPr>
        <p:spPr>
          <a:xfrm>
            <a:off x="198120" y="4928056"/>
            <a:ext cx="3429000" cy="215444"/>
          </a:xfrm>
          <a:prstGeom prst="rect">
            <a:avLst/>
          </a:prstGeom>
          <a:noFill/>
        </p:spPr>
        <p:txBody>
          <a:bodyPr wrap="square">
            <a:spAutoFit/>
          </a:bodyPr>
          <a:lstStyle/>
          <a:p>
            <a:r>
              <a:rPr lang="en-US" sz="800" dirty="0"/>
              <a:t>https://images.app.goo.gl/gYZkSdwh96Um75X39</a:t>
            </a:r>
          </a:p>
        </p:txBody>
      </p:sp>
    </p:spTree>
    <p:extLst>
      <p:ext uri="{BB962C8B-B14F-4D97-AF65-F5344CB8AC3E}">
        <p14:creationId xmlns:p14="http://schemas.microsoft.com/office/powerpoint/2010/main" val="428363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circle(in)">
                                      <p:cBhvr>
                                        <p:cTn id="17" dur="20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6BFA7B-5071-B9D8-8997-8E58CCC7372C}"/>
              </a:ext>
            </a:extLst>
          </p:cNvPr>
          <p:cNvSpPr txBox="1"/>
          <p:nvPr/>
        </p:nvSpPr>
        <p:spPr>
          <a:xfrm>
            <a:off x="1371600" y="-18504"/>
            <a:ext cx="4384432" cy="430887"/>
          </a:xfrm>
          <a:prstGeom prst="rect">
            <a:avLst/>
          </a:prstGeom>
          <a:noFill/>
        </p:spPr>
        <p:txBody>
          <a:bodyPr wrap="square" rtlCol="0">
            <a:spAutoFit/>
          </a:bodyPr>
          <a:lstStyle/>
          <a:p>
            <a:r>
              <a:rPr lang="en-US" sz="2200" b="1" dirty="0"/>
              <a:t>Carbon Dioxide – A Green Solvent</a:t>
            </a:r>
          </a:p>
        </p:txBody>
      </p:sp>
      <p:sp>
        <p:nvSpPr>
          <p:cNvPr id="7" name="TextBox 6">
            <a:extLst>
              <a:ext uri="{FF2B5EF4-FFF2-40B4-BE49-F238E27FC236}">
                <a16:creationId xmlns:a16="http://schemas.microsoft.com/office/drawing/2014/main" id="{E2FA6A0A-C4E0-7280-5A71-EABB3D47F097}"/>
              </a:ext>
            </a:extLst>
          </p:cNvPr>
          <p:cNvSpPr txBox="1"/>
          <p:nvPr/>
        </p:nvSpPr>
        <p:spPr>
          <a:xfrm>
            <a:off x="228600" y="325219"/>
            <a:ext cx="6400800" cy="646331"/>
          </a:xfrm>
          <a:prstGeom prst="rect">
            <a:avLst/>
          </a:prstGeom>
          <a:noFill/>
        </p:spPr>
        <p:txBody>
          <a:bodyPr wrap="square">
            <a:spAutoFit/>
          </a:bodyPr>
          <a:lstStyle/>
          <a:p>
            <a:pPr marL="285750" indent="-285750">
              <a:buFont typeface="Arial" panose="020B0604020202020204" pitchFamily="34" charset="0"/>
              <a:buChar char="•"/>
            </a:pPr>
            <a:r>
              <a:rPr lang="en-US" dirty="0"/>
              <a:t>Another example involves using supercritical CO</a:t>
            </a:r>
            <a:r>
              <a:rPr lang="en-US" baseline="-25000" dirty="0"/>
              <a:t>2</a:t>
            </a:r>
            <a:r>
              <a:rPr lang="en-US" dirty="0"/>
              <a:t> for “</a:t>
            </a:r>
            <a:r>
              <a:rPr lang="en-US" dirty="0">
                <a:solidFill>
                  <a:srgbClr val="7030A0"/>
                </a:solidFill>
              </a:rPr>
              <a:t>dry cleaning</a:t>
            </a:r>
            <a:r>
              <a:rPr lang="en-US" dirty="0"/>
              <a:t>”</a:t>
            </a:r>
            <a:endParaRPr lang="en-US" dirty="0">
              <a:solidFill>
                <a:srgbClr val="7030A0"/>
              </a:solidFill>
            </a:endParaRPr>
          </a:p>
        </p:txBody>
      </p:sp>
      <p:sp>
        <p:nvSpPr>
          <p:cNvPr id="8" name="TextBox 7">
            <a:extLst>
              <a:ext uri="{FF2B5EF4-FFF2-40B4-BE49-F238E27FC236}">
                <a16:creationId xmlns:a16="http://schemas.microsoft.com/office/drawing/2014/main" id="{47C2BDE7-5692-1F3C-3040-5EC2633E73F7}"/>
              </a:ext>
            </a:extLst>
          </p:cNvPr>
          <p:cNvSpPr txBox="1"/>
          <p:nvPr/>
        </p:nvSpPr>
        <p:spPr>
          <a:xfrm>
            <a:off x="228600" y="895350"/>
            <a:ext cx="6400800" cy="646331"/>
          </a:xfrm>
          <a:prstGeom prst="rect">
            <a:avLst/>
          </a:prstGeom>
          <a:noFill/>
        </p:spPr>
        <p:txBody>
          <a:bodyPr wrap="square">
            <a:spAutoFit/>
          </a:bodyPr>
          <a:lstStyle/>
          <a:p>
            <a:pPr marL="285750" indent="-285750">
              <a:buFont typeface="Arial" panose="020B0604020202020204" pitchFamily="34" charset="0"/>
              <a:buChar char="•"/>
            </a:pPr>
            <a:r>
              <a:rPr lang="en-US" dirty="0"/>
              <a:t>This is also a greener alternative to the standard solvent, perchloroethylene</a:t>
            </a:r>
            <a:endParaRPr lang="en-US" dirty="0">
              <a:solidFill>
                <a:srgbClr val="7030A0"/>
              </a:solidFill>
            </a:endParaRPr>
          </a:p>
        </p:txBody>
      </p:sp>
      <p:pic>
        <p:nvPicPr>
          <p:cNvPr id="2050" name="Picture 2" descr="Liquid CO2 Dry Cleaning">
            <a:extLst>
              <a:ext uri="{FF2B5EF4-FFF2-40B4-BE49-F238E27FC236}">
                <a16:creationId xmlns:a16="http://schemas.microsoft.com/office/drawing/2014/main" id="{F76DBB69-E510-2842-283B-A710AD550C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733550"/>
            <a:ext cx="3999707" cy="26701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4BAE710-F5C4-1D04-0252-47851D82C6D9}"/>
              </a:ext>
            </a:extLst>
          </p:cNvPr>
          <p:cNvSpPr txBox="1"/>
          <p:nvPr/>
        </p:nvSpPr>
        <p:spPr>
          <a:xfrm>
            <a:off x="2438400" y="4479925"/>
            <a:ext cx="3429000" cy="215444"/>
          </a:xfrm>
          <a:prstGeom prst="rect">
            <a:avLst/>
          </a:prstGeom>
          <a:noFill/>
        </p:spPr>
        <p:txBody>
          <a:bodyPr wrap="square">
            <a:spAutoFit/>
          </a:bodyPr>
          <a:lstStyle/>
          <a:p>
            <a:r>
              <a:rPr lang="en-US" sz="800" dirty="0"/>
              <a:t>https://images.app.goo.gl/6jTmj8smmpxgzTxT7</a:t>
            </a:r>
          </a:p>
        </p:txBody>
      </p:sp>
    </p:spTree>
    <p:extLst>
      <p:ext uri="{BB962C8B-B14F-4D97-AF65-F5344CB8AC3E}">
        <p14:creationId xmlns:p14="http://schemas.microsoft.com/office/powerpoint/2010/main" val="328685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6BFA7B-5071-B9D8-8997-8E58CCC7372C}"/>
              </a:ext>
            </a:extLst>
          </p:cNvPr>
          <p:cNvSpPr txBox="1"/>
          <p:nvPr/>
        </p:nvSpPr>
        <p:spPr>
          <a:xfrm>
            <a:off x="1371600" y="-18504"/>
            <a:ext cx="4384432" cy="430887"/>
          </a:xfrm>
          <a:prstGeom prst="rect">
            <a:avLst/>
          </a:prstGeom>
          <a:noFill/>
        </p:spPr>
        <p:txBody>
          <a:bodyPr wrap="square" rtlCol="0">
            <a:spAutoFit/>
          </a:bodyPr>
          <a:lstStyle/>
          <a:p>
            <a:r>
              <a:rPr lang="en-US" sz="2200" b="1" dirty="0"/>
              <a:t>Carbon Dioxide – A Green Solvent</a:t>
            </a:r>
          </a:p>
        </p:txBody>
      </p:sp>
      <p:sp>
        <p:nvSpPr>
          <p:cNvPr id="7" name="TextBox 6">
            <a:extLst>
              <a:ext uri="{FF2B5EF4-FFF2-40B4-BE49-F238E27FC236}">
                <a16:creationId xmlns:a16="http://schemas.microsoft.com/office/drawing/2014/main" id="{E2FA6A0A-C4E0-7280-5A71-EABB3D47F097}"/>
              </a:ext>
            </a:extLst>
          </p:cNvPr>
          <p:cNvSpPr txBox="1"/>
          <p:nvPr/>
        </p:nvSpPr>
        <p:spPr>
          <a:xfrm>
            <a:off x="228600" y="526018"/>
            <a:ext cx="6400800" cy="369332"/>
          </a:xfrm>
          <a:prstGeom prst="rect">
            <a:avLst/>
          </a:prstGeom>
          <a:noFill/>
        </p:spPr>
        <p:txBody>
          <a:bodyPr wrap="square">
            <a:spAutoFit/>
          </a:bodyPr>
          <a:lstStyle/>
          <a:p>
            <a:r>
              <a:rPr lang="en-US" dirty="0">
                <a:solidFill>
                  <a:srgbClr val="FF0000"/>
                </a:solidFill>
              </a:rPr>
              <a:t>How can using CO</a:t>
            </a:r>
            <a:r>
              <a:rPr lang="en-US" baseline="-25000" dirty="0">
                <a:solidFill>
                  <a:srgbClr val="FF0000"/>
                </a:solidFill>
              </a:rPr>
              <a:t>2</a:t>
            </a:r>
            <a:r>
              <a:rPr lang="en-US" dirty="0">
                <a:solidFill>
                  <a:srgbClr val="FF0000"/>
                </a:solidFill>
              </a:rPr>
              <a:t> as a solvent be green?</a:t>
            </a:r>
          </a:p>
        </p:txBody>
      </p:sp>
      <p:sp>
        <p:nvSpPr>
          <p:cNvPr id="8" name="TextBox 7">
            <a:extLst>
              <a:ext uri="{FF2B5EF4-FFF2-40B4-BE49-F238E27FC236}">
                <a16:creationId xmlns:a16="http://schemas.microsoft.com/office/drawing/2014/main" id="{47C2BDE7-5692-1F3C-3040-5EC2633E73F7}"/>
              </a:ext>
            </a:extLst>
          </p:cNvPr>
          <p:cNvSpPr txBox="1"/>
          <p:nvPr/>
        </p:nvSpPr>
        <p:spPr>
          <a:xfrm>
            <a:off x="243840" y="1696640"/>
            <a:ext cx="6400800" cy="1200329"/>
          </a:xfrm>
          <a:prstGeom prst="rect">
            <a:avLst/>
          </a:prstGeom>
          <a:noFill/>
        </p:spPr>
        <p:txBody>
          <a:bodyPr wrap="square">
            <a:spAutoFit/>
          </a:bodyPr>
          <a:lstStyle/>
          <a:p>
            <a:r>
              <a:rPr lang="en-US" dirty="0"/>
              <a:t>The reasoning is simple, </a:t>
            </a:r>
          </a:p>
          <a:p>
            <a:pPr marL="285750" indent="-285750">
              <a:buFont typeface="Arial" panose="020B0604020202020204" pitchFamily="34" charset="0"/>
              <a:buChar char="•"/>
            </a:pPr>
            <a:r>
              <a:rPr lang="en-US" dirty="0"/>
              <a:t>CO</a:t>
            </a:r>
            <a:r>
              <a:rPr lang="en-US" baseline="-25000" dirty="0"/>
              <a:t>2</a:t>
            </a:r>
            <a:r>
              <a:rPr lang="en-US" dirty="0"/>
              <a:t> is obtained from the environment </a:t>
            </a:r>
          </a:p>
          <a:p>
            <a:pPr marL="285750" indent="-285750">
              <a:buFont typeface="Arial" panose="020B0604020202020204" pitchFamily="34" charset="0"/>
              <a:buChar char="•"/>
            </a:pPr>
            <a:r>
              <a:rPr lang="en-US" dirty="0"/>
              <a:t>If it is then, released back into the environment, there is no overall change to the amount in the environment</a:t>
            </a:r>
          </a:p>
        </p:txBody>
      </p:sp>
      <p:sp>
        <p:nvSpPr>
          <p:cNvPr id="2" name="TextBox 1">
            <a:extLst>
              <a:ext uri="{FF2B5EF4-FFF2-40B4-BE49-F238E27FC236}">
                <a16:creationId xmlns:a16="http://schemas.microsoft.com/office/drawing/2014/main" id="{25BA2561-F7EE-F1D8-9C46-63C3D73C8D07}"/>
              </a:ext>
            </a:extLst>
          </p:cNvPr>
          <p:cNvSpPr txBox="1"/>
          <p:nvPr/>
        </p:nvSpPr>
        <p:spPr>
          <a:xfrm>
            <a:off x="228600" y="3373219"/>
            <a:ext cx="6400800" cy="646331"/>
          </a:xfrm>
          <a:prstGeom prst="rect">
            <a:avLst/>
          </a:prstGeom>
          <a:noFill/>
        </p:spPr>
        <p:txBody>
          <a:bodyPr wrap="square">
            <a:spAutoFit/>
          </a:bodyPr>
          <a:lstStyle/>
          <a:p>
            <a:pPr marL="285750" indent="-285750">
              <a:buFont typeface="Arial" panose="020B0604020202020204" pitchFamily="34" charset="0"/>
              <a:buChar char="•"/>
            </a:pPr>
            <a:r>
              <a:rPr lang="en-US" dirty="0"/>
              <a:t>This is very different to burning fossil fuels, which releases CO</a:t>
            </a:r>
            <a:r>
              <a:rPr lang="en-US" baseline="-25000" dirty="0"/>
              <a:t>2</a:t>
            </a:r>
            <a:r>
              <a:rPr lang="en-US" dirty="0"/>
              <a:t> into the air that was not there before</a:t>
            </a:r>
          </a:p>
        </p:txBody>
      </p:sp>
      <p:sp>
        <p:nvSpPr>
          <p:cNvPr id="4" name="TextBox 3">
            <a:extLst>
              <a:ext uri="{FF2B5EF4-FFF2-40B4-BE49-F238E27FC236}">
                <a16:creationId xmlns:a16="http://schemas.microsoft.com/office/drawing/2014/main" id="{4DD5DEE8-DA1B-D0D5-EBD6-C8290C64B5A8}"/>
              </a:ext>
            </a:extLst>
          </p:cNvPr>
          <p:cNvSpPr txBox="1"/>
          <p:nvPr/>
        </p:nvSpPr>
        <p:spPr>
          <a:xfrm>
            <a:off x="228600" y="1035724"/>
            <a:ext cx="6400800" cy="369332"/>
          </a:xfrm>
          <a:prstGeom prst="rect">
            <a:avLst/>
          </a:prstGeom>
          <a:noFill/>
        </p:spPr>
        <p:txBody>
          <a:bodyPr wrap="square">
            <a:spAutoFit/>
          </a:bodyPr>
          <a:lstStyle/>
          <a:p>
            <a:pPr marL="285750" indent="-285750">
              <a:buFont typeface="Arial" panose="020B0604020202020204" pitchFamily="34" charset="0"/>
              <a:buChar char="•"/>
            </a:pPr>
            <a:r>
              <a:rPr lang="en-US" dirty="0"/>
              <a:t>Most importantly, it is safe and effectively non-toxic</a:t>
            </a:r>
          </a:p>
        </p:txBody>
      </p:sp>
    </p:spTree>
    <p:extLst>
      <p:ext uri="{BB962C8B-B14F-4D97-AF65-F5344CB8AC3E}">
        <p14:creationId xmlns:p14="http://schemas.microsoft.com/office/powerpoint/2010/main" val="131999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6BFA7B-5071-B9D8-8997-8E58CCC7372C}"/>
              </a:ext>
            </a:extLst>
          </p:cNvPr>
          <p:cNvSpPr txBox="1"/>
          <p:nvPr/>
        </p:nvSpPr>
        <p:spPr>
          <a:xfrm>
            <a:off x="1371600" y="0"/>
            <a:ext cx="4267200" cy="430887"/>
          </a:xfrm>
          <a:prstGeom prst="rect">
            <a:avLst/>
          </a:prstGeom>
          <a:noFill/>
        </p:spPr>
        <p:txBody>
          <a:bodyPr wrap="square" rtlCol="0">
            <a:spAutoFit/>
          </a:bodyPr>
          <a:lstStyle/>
          <a:p>
            <a:r>
              <a:rPr lang="en-US" sz="2200" b="1" dirty="0"/>
              <a:t>Carbon Dioxide – It’s not all bad</a:t>
            </a:r>
          </a:p>
        </p:txBody>
      </p:sp>
      <p:sp>
        <p:nvSpPr>
          <p:cNvPr id="10" name="TextBox 9">
            <a:extLst>
              <a:ext uri="{FF2B5EF4-FFF2-40B4-BE49-F238E27FC236}">
                <a16:creationId xmlns:a16="http://schemas.microsoft.com/office/drawing/2014/main" id="{43EF8DF3-EEAE-A6BA-E25E-2102DF5CCD35}"/>
              </a:ext>
            </a:extLst>
          </p:cNvPr>
          <p:cNvSpPr txBox="1"/>
          <p:nvPr/>
        </p:nvSpPr>
        <p:spPr>
          <a:xfrm>
            <a:off x="304800" y="430887"/>
            <a:ext cx="6248400" cy="923330"/>
          </a:xfrm>
          <a:prstGeom prst="rect">
            <a:avLst/>
          </a:prstGeom>
          <a:noFill/>
        </p:spPr>
        <p:txBody>
          <a:bodyPr wrap="square" rtlCol="0">
            <a:spAutoFit/>
          </a:bodyPr>
          <a:lstStyle/>
          <a:p>
            <a:pPr marL="342900" indent="-342900">
              <a:buFont typeface="Arial" panose="020B0604020202020204" pitchFamily="34" charset="0"/>
              <a:buChar char="•"/>
            </a:pPr>
            <a:r>
              <a:rPr lang="en-US" dirty="0"/>
              <a:t>As a gas that is part of our normal physiological functioning, it is not particularly toxic. The air we breath out contains about 5% CO</a:t>
            </a:r>
            <a:r>
              <a:rPr lang="en-US" baseline="-25000" dirty="0"/>
              <a:t>2</a:t>
            </a:r>
            <a:r>
              <a:rPr lang="en-US" dirty="0"/>
              <a:t>!</a:t>
            </a:r>
          </a:p>
        </p:txBody>
      </p:sp>
      <p:graphicFrame>
        <p:nvGraphicFramePr>
          <p:cNvPr id="4" name="Table 3">
            <a:extLst>
              <a:ext uri="{FF2B5EF4-FFF2-40B4-BE49-F238E27FC236}">
                <a16:creationId xmlns:a16="http://schemas.microsoft.com/office/drawing/2014/main" id="{2420BAD5-31BE-4422-B097-7D4E4DE75F0D}"/>
              </a:ext>
            </a:extLst>
          </p:cNvPr>
          <p:cNvGraphicFramePr>
            <a:graphicFrameLocks noGrp="1"/>
          </p:cNvGraphicFramePr>
          <p:nvPr/>
        </p:nvGraphicFramePr>
        <p:xfrm>
          <a:off x="1143000" y="1785104"/>
          <a:ext cx="4572000" cy="2225040"/>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val="3969012340"/>
                    </a:ext>
                  </a:extLst>
                </a:gridCol>
                <a:gridCol w="1524000">
                  <a:extLst>
                    <a:ext uri="{9D8B030D-6E8A-4147-A177-3AD203B41FA5}">
                      <a16:colId xmlns:a16="http://schemas.microsoft.com/office/drawing/2014/main" val="1221730204"/>
                    </a:ext>
                  </a:extLst>
                </a:gridCol>
                <a:gridCol w="1524000">
                  <a:extLst>
                    <a:ext uri="{9D8B030D-6E8A-4147-A177-3AD203B41FA5}">
                      <a16:colId xmlns:a16="http://schemas.microsoft.com/office/drawing/2014/main" val="2407128049"/>
                    </a:ext>
                  </a:extLst>
                </a:gridCol>
              </a:tblGrid>
              <a:tr h="370840">
                <a:tc>
                  <a:txBody>
                    <a:bodyPr/>
                    <a:lstStyle/>
                    <a:p>
                      <a:endParaRPr lang="en-US"/>
                    </a:p>
                  </a:txBody>
                  <a:tcPr/>
                </a:tc>
                <a:tc>
                  <a:txBody>
                    <a:bodyPr/>
                    <a:lstStyle/>
                    <a:p>
                      <a:pPr algn="ctr"/>
                      <a:r>
                        <a:rPr lang="en-US" sz="1800" dirty="0"/>
                        <a:t>Inhaled</a:t>
                      </a:r>
                    </a:p>
                  </a:txBody>
                  <a:tcPr/>
                </a:tc>
                <a:tc>
                  <a:txBody>
                    <a:bodyPr/>
                    <a:lstStyle/>
                    <a:p>
                      <a:pPr algn="ctr"/>
                      <a:r>
                        <a:rPr lang="en-US" sz="1800" dirty="0"/>
                        <a:t>Exhaled</a:t>
                      </a:r>
                    </a:p>
                  </a:txBody>
                  <a:tcPr/>
                </a:tc>
                <a:extLst>
                  <a:ext uri="{0D108BD9-81ED-4DB2-BD59-A6C34878D82A}">
                    <a16:rowId xmlns:a16="http://schemas.microsoft.com/office/drawing/2014/main" val="2604026086"/>
                  </a:ext>
                </a:extLst>
              </a:tr>
              <a:tr h="370840">
                <a:tc>
                  <a:txBody>
                    <a:bodyPr/>
                    <a:lstStyle/>
                    <a:p>
                      <a:pPr algn="ctr"/>
                      <a:r>
                        <a:rPr lang="en-US" sz="1800" dirty="0"/>
                        <a:t>N</a:t>
                      </a:r>
                      <a:r>
                        <a:rPr lang="en-US" sz="1800" baseline="-25000" dirty="0"/>
                        <a:t>2</a:t>
                      </a:r>
                    </a:p>
                  </a:txBody>
                  <a:tcPr/>
                </a:tc>
                <a:tc>
                  <a:txBody>
                    <a:bodyPr/>
                    <a:lstStyle/>
                    <a:p>
                      <a:pPr algn="ctr"/>
                      <a:r>
                        <a:rPr lang="en-US" sz="1800" dirty="0"/>
                        <a:t>78%</a:t>
                      </a:r>
                    </a:p>
                  </a:txBody>
                  <a:tcPr/>
                </a:tc>
                <a:tc>
                  <a:txBody>
                    <a:bodyPr/>
                    <a:lstStyle/>
                    <a:p>
                      <a:pPr algn="ctr"/>
                      <a:r>
                        <a:rPr lang="en-US" sz="1800" dirty="0"/>
                        <a:t>78%</a:t>
                      </a:r>
                    </a:p>
                  </a:txBody>
                  <a:tcPr/>
                </a:tc>
                <a:extLst>
                  <a:ext uri="{0D108BD9-81ED-4DB2-BD59-A6C34878D82A}">
                    <a16:rowId xmlns:a16="http://schemas.microsoft.com/office/drawing/2014/main" val="2393109886"/>
                  </a:ext>
                </a:extLst>
              </a:tr>
              <a:tr h="370840">
                <a:tc>
                  <a:txBody>
                    <a:bodyPr/>
                    <a:lstStyle/>
                    <a:p>
                      <a:pPr algn="ctr"/>
                      <a:r>
                        <a:rPr lang="en-US" sz="1800" dirty="0"/>
                        <a:t>O</a:t>
                      </a:r>
                      <a:r>
                        <a:rPr lang="en-US" sz="1800" baseline="-25000" dirty="0"/>
                        <a:t>2</a:t>
                      </a:r>
                    </a:p>
                  </a:txBody>
                  <a:tcPr/>
                </a:tc>
                <a:tc>
                  <a:txBody>
                    <a:bodyPr/>
                    <a:lstStyle/>
                    <a:p>
                      <a:pPr algn="ctr"/>
                      <a:r>
                        <a:rPr lang="en-US" sz="1800" dirty="0"/>
                        <a:t>21%</a:t>
                      </a:r>
                    </a:p>
                  </a:txBody>
                  <a:tcPr/>
                </a:tc>
                <a:tc>
                  <a:txBody>
                    <a:bodyPr/>
                    <a:lstStyle/>
                    <a:p>
                      <a:pPr algn="ctr"/>
                      <a:r>
                        <a:rPr lang="en-US" sz="1800" dirty="0"/>
                        <a:t>~16%</a:t>
                      </a:r>
                    </a:p>
                  </a:txBody>
                  <a:tcPr/>
                </a:tc>
                <a:extLst>
                  <a:ext uri="{0D108BD9-81ED-4DB2-BD59-A6C34878D82A}">
                    <a16:rowId xmlns:a16="http://schemas.microsoft.com/office/drawing/2014/main" val="61030627"/>
                  </a:ext>
                </a:extLst>
              </a:tr>
              <a:tr h="370840">
                <a:tc>
                  <a:txBody>
                    <a:bodyPr/>
                    <a:lstStyle/>
                    <a:p>
                      <a:pPr algn="ctr"/>
                      <a:r>
                        <a:rPr lang="en-US" sz="1800" dirty="0" err="1"/>
                        <a:t>Ar</a:t>
                      </a:r>
                      <a:endParaRPr lang="en-US" sz="1800" dirty="0"/>
                    </a:p>
                  </a:txBody>
                  <a:tcPr/>
                </a:tc>
                <a:tc>
                  <a:txBody>
                    <a:bodyPr/>
                    <a:lstStyle/>
                    <a:p>
                      <a:pPr algn="ctr"/>
                      <a:r>
                        <a:rPr lang="en-US" sz="1800" dirty="0"/>
                        <a:t>1%</a:t>
                      </a:r>
                    </a:p>
                  </a:txBody>
                  <a:tcPr/>
                </a:tc>
                <a:tc>
                  <a:txBody>
                    <a:bodyPr/>
                    <a:lstStyle/>
                    <a:p>
                      <a:pPr algn="ctr"/>
                      <a:r>
                        <a:rPr lang="en-US" sz="1800" dirty="0"/>
                        <a:t>1%</a:t>
                      </a:r>
                    </a:p>
                  </a:txBody>
                  <a:tcPr/>
                </a:tc>
                <a:extLst>
                  <a:ext uri="{0D108BD9-81ED-4DB2-BD59-A6C34878D82A}">
                    <a16:rowId xmlns:a16="http://schemas.microsoft.com/office/drawing/2014/main" val="1199078622"/>
                  </a:ext>
                </a:extLst>
              </a:tr>
              <a:tr h="370840">
                <a:tc>
                  <a:txBody>
                    <a:bodyPr/>
                    <a:lstStyle/>
                    <a:p>
                      <a:pPr algn="ctr"/>
                      <a:r>
                        <a:rPr lang="en-US" sz="1800" dirty="0"/>
                        <a:t>CO</a:t>
                      </a:r>
                      <a:r>
                        <a:rPr lang="en-US" sz="1800" baseline="-25000" dirty="0"/>
                        <a:t>2</a:t>
                      </a:r>
                    </a:p>
                  </a:txBody>
                  <a:tcPr/>
                </a:tc>
                <a:tc>
                  <a:txBody>
                    <a:bodyPr/>
                    <a:lstStyle/>
                    <a:p>
                      <a:pPr algn="ctr"/>
                      <a:r>
                        <a:rPr lang="en-US" sz="1800" dirty="0"/>
                        <a:t>0.04%</a:t>
                      </a:r>
                    </a:p>
                  </a:txBody>
                  <a:tcPr/>
                </a:tc>
                <a:tc>
                  <a:txBody>
                    <a:bodyPr/>
                    <a:lstStyle/>
                    <a:p>
                      <a:pPr algn="ctr"/>
                      <a:r>
                        <a:rPr lang="en-US" sz="1800" dirty="0"/>
                        <a:t>~5%</a:t>
                      </a:r>
                    </a:p>
                  </a:txBody>
                  <a:tcPr/>
                </a:tc>
                <a:extLst>
                  <a:ext uri="{0D108BD9-81ED-4DB2-BD59-A6C34878D82A}">
                    <a16:rowId xmlns:a16="http://schemas.microsoft.com/office/drawing/2014/main" val="4294126460"/>
                  </a:ext>
                </a:extLst>
              </a:tr>
              <a:tr h="370840">
                <a:tc>
                  <a:txBody>
                    <a:bodyPr/>
                    <a:lstStyle/>
                    <a:p>
                      <a:pPr algn="ctr"/>
                      <a:r>
                        <a:rPr lang="en-US" sz="1800" dirty="0"/>
                        <a:t>H</a:t>
                      </a:r>
                      <a:r>
                        <a:rPr lang="en-US" sz="1800" baseline="-25000" dirty="0"/>
                        <a:t>2</a:t>
                      </a:r>
                      <a:r>
                        <a:rPr lang="en-US" sz="1800" dirty="0"/>
                        <a:t>O</a:t>
                      </a:r>
                    </a:p>
                  </a:txBody>
                  <a:tcPr/>
                </a:tc>
                <a:tc>
                  <a:txBody>
                    <a:bodyPr/>
                    <a:lstStyle/>
                    <a:p>
                      <a:pPr algn="ctr"/>
                      <a:r>
                        <a:rPr lang="en-US" sz="1800" dirty="0"/>
                        <a:t>varies</a:t>
                      </a:r>
                    </a:p>
                  </a:txBody>
                  <a:tcPr/>
                </a:tc>
                <a:tc>
                  <a:txBody>
                    <a:bodyPr/>
                    <a:lstStyle/>
                    <a:p>
                      <a:pPr algn="ctr"/>
                      <a:r>
                        <a:rPr lang="en-US" sz="1800" dirty="0"/>
                        <a:t>saturated</a:t>
                      </a:r>
                    </a:p>
                  </a:txBody>
                  <a:tcPr/>
                </a:tc>
                <a:extLst>
                  <a:ext uri="{0D108BD9-81ED-4DB2-BD59-A6C34878D82A}">
                    <a16:rowId xmlns:a16="http://schemas.microsoft.com/office/drawing/2014/main" val="2103475299"/>
                  </a:ext>
                </a:extLst>
              </a:tr>
            </a:tbl>
          </a:graphicData>
        </a:graphic>
      </p:graphicFrame>
      <p:sp>
        <p:nvSpPr>
          <p:cNvPr id="6" name="TextBox 5">
            <a:extLst>
              <a:ext uri="{FF2B5EF4-FFF2-40B4-BE49-F238E27FC236}">
                <a16:creationId xmlns:a16="http://schemas.microsoft.com/office/drawing/2014/main" id="{050089E1-E766-315E-0567-6FB4F11A343F}"/>
              </a:ext>
            </a:extLst>
          </p:cNvPr>
          <p:cNvSpPr txBox="1"/>
          <p:nvPr/>
        </p:nvSpPr>
        <p:spPr>
          <a:xfrm>
            <a:off x="1600200" y="1384994"/>
            <a:ext cx="3657600" cy="369332"/>
          </a:xfrm>
          <a:prstGeom prst="rect">
            <a:avLst/>
          </a:prstGeom>
          <a:noFill/>
        </p:spPr>
        <p:txBody>
          <a:bodyPr wrap="square" rtlCol="0">
            <a:spAutoFit/>
          </a:bodyPr>
          <a:lstStyle/>
          <a:p>
            <a:r>
              <a:rPr lang="en-US" b="1" u="sng" dirty="0"/>
              <a:t>Composition of air during breathing</a:t>
            </a:r>
          </a:p>
        </p:txBody>
      </p:sp>
      <p:sp>
        <p:nvSpPr>
          <p:cNvPr id="7" name="TextBox 6">
            <a:extLst>
              <a:ext uri="{FF2B5EF4-FFF2-40B4-BE49-F238E27FC236}">
                <a16:creationId xmlns:a16="http://schemas.microsoft.com/office/drawing/2014/main" id="{B7D5848D-0B45-0C8C-57B4-81CA9356CB9A}"/>
              </a:ext>
            </a:extLst>
          </p:cNvPr>
          <p:cNvSpPr txBox="1"/>
          <p:nvPr/>
        </p:nvSpPr>
        <p:spPr>
          <a:xfrm>
            <a:off x="723900" y="4343281"/>
            <a:ext cx="5410200" cy="369332"/>
          </a:xfrm>
          <a:prstGeom prst="rect">
            <a:avLst/>
          </a:prstGeom>
          <a:noFill/>
        </p:spPr>
        <p:txBody>
          <a:bodyPr wrap="square" rtlCol="0">
            <a:spAutoFit/>
          </a:bodyPr>
          <a:lstStyle/>
          <a:p>
            <a:r>
              <a:rPr lang="en-US" dirty="0">
                <a:solidFill>
                  <a:srgbClr val="FF0000"/>
                </a:solidFill>
              </a:rPr>
              <a:t>What else changes between inhaled and exhaled air?</a:t>
            </a:r>
          </a:p>
        </p:txBody>
      </p:sp>
    </p:spTree>
    <p:extLst>
      <p:ext uri="{BB962C8B-B14F-4D97-AF65-F5344CB8AC3E}">
        <p14:creationId xmlns:p14="http://schemas.microsoft.com/office/powerpoint/2010/main" val="38118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6BFA7B-5071-B9D8-8997-8E58CCC7372C}"/>
              </a:ext>
            </a:extLst>
          </p:cNvPr>
          <p:cNvSpPr txBox="1"/>
          <p:nvPr/>
        </p:nvSpPr>
        <p:spPr>
          <a:xfrm>
            <a:off x="1371600" y="0"/>
            <a:ext cx="4267200" cy="430887"/>
          </a:xfrm>
          <a:prstGeom prst="rect">
            <a:avLst/>
          </a:prstGeom>
          <a:noFill/>
        </p:spPr>
        <p:txBody>
          <a:bodyPr wrap="square" rtlCol="0">
            <a:spAutoFit/>
          </a:bodyPr>
          <a:lstStyle/>
          <a:p>
            <a:r>
              <a:rPr lang="en-US" sz="2200" b="1" dirty="0"/>
              <a:t>Carbon Dioxide – It’s not all bad</a:t>
            </a:r>
          </a:p>
        </p:txBody>
      </p:sp>
      <p:sp>
        <p:nvSpPr>
          <p:cNvPr id="9" name="TextBox 8">
            <a:extLst>
              <a:ext uri="{FF2B5EF4-FFF2-40B4-BE49-F238E27FC236}">
                <a16:creationId xmlns:a16="http://schemas.microsoft.com/office/drawing/2014/main" id="{21293AD5-CDCD-63B5-8205-E7A51628F7E2}"/>
              </a:ext>
            </a:extLst>
          </p:cNvPr>
          <p:cNvSpPr txBox="1"/>
          <p:nvPr/>
        </p:nvSpPr>
        <p:spPr>
          <a:xfrm>
            <a:off x="449580" y="1657350"/>
            <a:ext cx="5943600" cy="369332"/>
          </a:xfrm>
          <a:prstGeom prst="rect">
            <a:avLst/>
          </a:prstGeom>
          <a:noFill/>
        </p:spPr>
        <p:txBody>
          <a:bodyPr wrap="square" rtlCol="0">
            <a:spAutoFit/>
          </a:bodyPr>
          <a:lstStyle/>
          <a:p>
            <a:r>
              <a:rPr lang="en-US" dirty="0">
                <a:solidFill>
                  <a:srgbClr val="FF0000"/>
                </a:solidFill>
              </a:rPr>
              <a:t>Name some familiar uses of CO</a:t>
            </a:r>
            <a:r>
              <a:rPr lang="en-US" baseline="-25000" dirty="0">
                <a:solidFill>
                  <a:srgbClr val="FF0000"/>
                </a:solidFill>
              </a:rPr>
              <a:t>2</a:t>
            </a:r>
            <a:r>
              <a:rPr lang="en-US" dirty="0">
                <a:solidFill>
                  <a:srgbClr val="FF0000"/>
                </a:solidFill>
              </a:rPr>
              <a:t>:</a:t>
            </a:r>
          </a:p>
        </p:txBody>
      </p:sp>
      <p:sp>
        <p:nvSpPr>
          <p:cNvPr id="5" name="TextBox 4">
            <a:extLst>
              <a:ext uri="{FF2B5EF4-FFF2-40B4-BE49-F238E27FC236}">
                <a16:creationId xmlns:a16="http://schemas.microsoft.com/office/drawing/2014/main" id="{EF9425D5-3BD3-55CF-0628-881C9AB7681F}"/>
              </a:ext>
            </a:extLst>
          </p:cNvPr>
          <p:cNvSpPr txBox="1"/>
          <p:nvPr/>
        </p:nvSpPr>
        <p:spPr>
          <a:xfrm>
            <a:off x="381000" y="773073"/>
            <a:ext cx="5943600" cy="369332"/>
          </a:xfrm>
          <a:prstGeom prst="rect">
            <a:avLst/>
          </a:prstGeom>
          <a:noFill/>
        </p:spPr>
        <p:txBody>
          <a:bodyPr wrap="square" rtlCol="0">
            <a:spAutoFit/>
          </a:bodyPr>
          <a:lstStyle/>
          <a:p>
            <a:r>
              <a:rPr lang="en-US" dirty="0">
                <a:solidFill>
                  <a:srgbClr val="00B050"/>
                </a:solidFill>
              </a:rPr>
              <a:t>CO</a:t>
            </a:r>
            <a:r>
              <a:rPr lang="en-US" baseline="-25000" dirty="0">
                <a:solidFill>
                  <a:srgbClr val="00B050"/>
                </a:solidFill>
              </a:rPr>
              <a:t>2</a:t>
            </a:r>
            <a:r>
              <a:rPr lang="en-US" dirty="0">
                <a:solidFill>
                  <a:srgbClr val="00B050"/>
                </a:solidFill>
              </a:rPr>
              <a:t> is a very useful substance with many attractive properties</a:t>
            </a:r>
          </a:p>
        </p:txBody>
      </p:sp>
      <p:sp>
        <p:nvSpPr>
          <p:cNvPr id="6" name="TextBox 5">
            <a:extLst>
              <a:ext uri="{FF2B5EF4-FFF2-40B4-BE49-F238E27FC236}">
                <a16:creationId xmlns:a16="http://schemas.microsoft.com/office/drawing/2014/main" id="{E8277809-5B6D-DC14-0FC6-C1BFA00E7A9D}"/>
              </a:ext>
            </a:extLst>
          </p:cNvPr>
          <p:cNvSpPr txBox="1"/>
          <p:nvPr/>
        </p:nvSpPr>
        <p:spPr>
          <a:xfrm>
            <a:off x="1905000" y="2337510"/>
            <a:ext cx="3429000" cy="1754326"/>
          </a:xfrm>
          <a:prstGeom prst="rect">
            <a:avLst/>
          </a:prstGeom>
          <a:noFill/>
        </p:spPr>
        <p:txBody>
          <a:bodyPr wrap="square">
            <a:spAutoFit/>
          </a:bodyPr>
          <a:lstStyle/>
          <a:p>
            <a:r>
              <a:rPr lang="en-US" dirty="0"/>
              <a:t>Drink carbonation</a:t>
            </a:r>
          </a:p>
          <a:p>
            <a:r>
              <a:rPr lang="en-US" dirty="0"/>
              <a:t>Fire extinguishing</a:t>
            </a:r>
          </a:p>
          <a:p>
            <a:r>
              <a:rPr lang="en-US" dirty="0"/>
              <a:t>Refrigerant – dry ice</a:t>
            </a:r>
          </a:p>
          <a:p>
            <a:r>
              <a:rPr lang="en-US" dirty="0"/>
              <a:t>Leavening (raising) bread</a:t>
            </a:r>
          </a:p>
          <a:p>
            <a:r>
              <a:rPr lang="en-US" dirty="0"/>
              <a:t>CO</a:t>
            </a:r>
            <a:r>
              <a:rPr lang="en-US" baseline="-25000" dirty="0"/>
              <a:t>2</a:t>
            </a:r>
            <a:r>
              <a:rPr lang="en-US" dirty="0"/>
              <a:t> lasers</a:t>
            </a:r>
          </a:p>
          <a:p>
            <a:r>
              <a:rPr lang="en-US" dirty="0"/>
              <a:t>As a “green” solvent</a:t>
            </a:r>
          </a:p>
        </p:txBody>
      </p:sp>
    </p:spTree>
    <p:extLst>
      <p:ext uri="{BB962C8B-B14F-4D97-AF65-F5344CB8AC3E}">
        <p14:creationId xmlns:p14="http://schemas.microsoft.com/office/powerpoint/2010/main" val="47184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6BFA7B-5071-B9D8-8997-8E58CCC7372C}"/>
              </a:ext>
            </a:extLst>
          </p:cNvPr>
          <p:cNvSpPr txBox="1"/>
          <p:nvPr/>
        </p:nvSpPr>
        <p:spPr>
          <a:xfrm>
            <a:off x="1371600" y="0"/>
            <a:ext cx="4419600" cy="430887"/>
          </a:xfrm>
          <a:prstGeom prst="rect">
            <a:avLst/>
          </a:prstGeom>
          <a:noFill/>
        </p:spPr>
        <p:txBody>
          <a:bodyPr wrap="square" rtlCol="0">
            <a:spAutoFit/>
          </a:bodyPr>
          <a:lstStyle/>
          <a:p>
            <a:r>
              <a:rPr lang="en-US" sz="2200" b="1" dirty="0"/>
              <a:t>Carbon Dioxide – Drink Carbonation</a:t>
            </a:r>
          </a:p>
        </p:txBody>
      </p:sp>
      <p:sp>
        <p:nvSpPr>
          <p:cNvPr id="12" name="TextBox 11">
            <a:extLst>
              <a:ext uri="{FF2B5EF4-FFF2-40B4-BE49-F238E27FC236}">
                <a16:creationId xmlns:a16="http://schemas.microsoft.com/office/drawing/2014/main" id="{73C389B8-E92D-7596-AA8D-D5718798B971}"/>
              </a:ext>
            </a:extLst>
          </p:cNvPr>
          <p:cNvSpPr txBox="1"/>
          <p:nvPr/>
        </p:nvSpPr>
        <p:spPr>
          <a:xfrm>
            <a:off x="152400" y="427077"/>
            <a:ext cx="6400800" cy="646331"/>
          </a:xfrm>
          <a:prstGeom prst="rect">
            <a:avLst/>
          </a:prstGeom>
          <a:noFill/>
        </p:spPr>
        <p:txBody>
          <a:bodyPr wrap="square">
            <a:spAutoFit/>
          </a:bodyPr>
          <a:lstStyle/>
          <a:p>
            <a:pPr marL="285750" indent="-285750">
              <a:buFont typeface="Arial" panose="020B0604020202020204" pitchFamily="34" charset="0"/>
              <a:buChar char="•"/>
            </a:pPr>
            <a:r>
              <a:rPr lang="en-US" dirty="0"/>
              <a:t>Sodas and other sparkling drinks get their bubbles from carbon dioxide</a:t>
            </a:r>
          </a:p>
        </p:txBody>
      </p:sp>
      <p:sp>
        <p:nvSpPr>
          <p:cNvPr id="2" name="TextBox 1">
            <a:extLst>
              <a:ext uri="{FF2B5EF4-FFF2-40B4-BE49-F238E27FC236}">
                <a16:creationId xmlns:a16="http://schemas.microsoft.com/office/drawing/2014/main" id="{F4C52494-EE08-94E4-9560-21EF2A05072B}"/>
              </a:ext>
            </a:extLst>
          </p:cNvPr>
          <p:cNvSpPr txBox="1"/>
          <p:nvPr/>
        </p:nvSpPr>
        <p:spPr>
          <a:xfrm>
            <a:off x="1219200" y="1009174"/>
            <a:ext cx="5486400" cy="369332"/>
          </a:xfrm>
          <a:prstGeom prst="rect">
            <a:avLst/>
          </a:prstGeom>
          <a:noFill/>
        </p:spPr>
        <p:txBody>
          <a:bodyPr wrap="square">
            <a:spAutoFit/>
          </a:bodyPr>
          <a:lstStyle/>
          <a:p>
            <a:r>
              <a:rPr lang="en-US" dirty="0">
                <a:solidFill>
                  <a:srgbClr val="FF0000"/>
                </a:solidFill>
              </a:rPr>
              <a:t>Why not use some other gas to make drinks bubbly?</a:t>
            </a:r>
          </a:p>
        </p:txBody>
      </p:sp>
      <p:sp>
        <p:nvSpPr>
          <p:cNvPr id="6" name="TextBox 5">
            <a:extLst>
              <a:ext uri="{FF2B5EF4-FFF2-40B4-BE49-F238E27FC236}">
                <a16:creationId xmlns:a16="http://schemas.microsoft.com/office/drawing/2014/main" id="{30E0477E-290A-910C-3099-E4DE449AF3A0}"/>
              </a:ext>
            </a:extLst>
          </p:cNvPr>
          <p:cNvSpPr txBox="1"/>
          <p:nvPr/>
        </p:nvSpPr>
        <p:spPr>
          <a:xfrm>
            <a:off x="152400" y="3705820"/>
            <a:ext cx="6629400" cy="923330"/>
          </a:xfrm>
          <a:prstGeom prst="rect">
            <a:avLst/>
          </a:prstGeom>
          <a:noFill/>
        </p:spPr>
        <p:txBody>
          <a:bodyPr wrap="square">
            <a:spAutoFit/>
          </a:bodyPr>
          <a:lstStyle/>
          <a:p>
            <a:pPr marL="285750" indent="-285750">
              <a:buFont typeface="Arial" panose="020B0604020202020204" pitchFamily="34" charset="0"/>
              <a:buChar char="•"/>
            </a:pPr>
            <a:r>
              <a:rPr lang="en-US" u="sng" dirty="0"/>
              <a:t>Solubility</a:t>
            </a:r>
            <a:r>
              <a:rPr lang="en-US" dirty="0"/>
              <a:t> - the gases from air (N</a:t>
            </a:r>
            <a:r>
              <a:rPr lang="en-US" baseline="-25000" dirty="0"/>
              <a:t>2</a:t>
            </a:r>
            <a:r>
              <a:rPr lang="en-US" dirty="0"/>
              <a:t>, O</a:t>
            </a:r>
            <a:r>
              <a:rPr lang="en-US" baseline="-25000" dirty="0"/>
              <a:t>2</a:t>
            </a:r>
            <a:r>
              <a:rPr lang="en-US" dirty="0"/>
              <a:t>, </a:t>
            </a:r>
            <a:r>
              <a:rPr lang="en-US" dirty="0" err="1"/>
              <a:t>Ar</a:t>
            </a:r>
            <a:r>
              <a:rPr lang="en-US" dirty="0"/>
              <a:t>) meet the criteria of low toxicity, no odor, and low cost. However, they have very poor solubility in water.</a:t>
            </a:r>
          </a:p>
        </p:txBody>
      </p:sp>
      <p:sp>
        <p:nvSpPr>
          <p:cNvPr id="7" name="TextBox 6">
            <a:extLst>
              <a:ext uri="{FF2B5EF4-FFF2-40B4-BE49-F238E27FC236}">
                <a16:creationId xmlns:a16="http://schemas.microsoft.com/office/drawing/2014/main" id="{F3CFFB76-EBA9-47EA-6E64-99BD135AE2C8}"/>
              </a:ext>
            </a:extLst>
          </p:cNvPr>
          <p:cNvSpPr txBox="1"/>
          <p:nvPr/>
        </p:nvSpPr>
        <p:spPr>
          <a:xfrm>
            <a:off x="114300" y="1468219"/>
            <a:ext cx="6629400" cy="369332"/>
          </a:xfrm>
          <a:prstGeom prst="rect">
            <a:avLst/>
          </a:prstGeom>
          <a:noFill/>
        </p:spPr>
        <p:txBody>
          <a:bodyPr wrap="square">
            <a:spAutoFit/>
          </a:bodyPr>
          <a:lstStyle/>
          <a:p>
            <a:r>
              <a:rPr lang="en-US" dirty="0"/>
              <a:t>Some reasons:</a:t>
            </a:r>
          </a:p>
        </p:txBody>
      </p:sp>
      <p:sp>
        <p:nvSpPr>
          <p:cNvPr id="8" name="TextBox 7">
            <a:extLst>
              <a:ext uri="{FF2B5EF4-FFF2-40B4-BE49-F238E27FC236}">
                <a16:creationId xmlns:a16="http://schemas.microsoft.com/office/drawing/2014/main" id="{A5318E1F-677D-4AA0-1367-47ECD68A56D9}"/>
              </a:ext>
            </a:extLst>
          </p:cNvPr>
          <p:cNvSpPr txBox="1"/>
          <p:nvPr/>
        </p:nvSpPr>
        <p:spPr>
          <a:xfrm>
            <a:off x="137160" y="1929586"/>
            <a:ext cx="6629400" cy="369332"/>
          </a:xfrm>
          <a:prstGeom prst="rect">
            <a:avLst/>
          </a:prstGeom>
          <a:noFill/>
        </p:spPr>
        <p:txBody>
          <a:bodyPr wrap="square">
            <a:spAutoFit/>
          </a:bodyPr>
          <a:lstStyle/>
          <a:p>
            <a:pPr marL="285750" indent="-285750">
              <a:buFont typeface="Arial" panose="020B0604020202020204" pitchFamily="34" charset="0"/>
              <a:buChar char="•"/>
            </a:pPr>
            <a:r>
              <a:rPr lang="en-US" u="sng" dirty="0"/>
              <a:t>Toxicity</a:t>
            </a:r>
            <a:r>
              <a:rPr lang="en-US" dirty="0"/>
              <a:t> – clearly a problem! (e.g. NH</a:t>
            </a:r>
            <a:r>
              <a:rPr lang="en-US" baseline="-25000" dirty="0"/>
              <a:t>3</a:t>
            </a:r>
            <a:r>
              <a:rPr lang="en-US" dirty="0"/>
              <a:t>, SO</a:t>
            </a:r>
            <a:r>
              <a:rPr lang="en-US" baseline="-25000" dirty="0"/>
              <a:t>2</a:t>
            </a:r>
            <a:r>
              <a:rPr lang="en-US" dirty="0"/>
              <a:t>, H</a:t>
            </a:r>
            <a:r>
              <a:rPr lang="en-US" baseline="-25000" dirty="0"/>
              <a:t>2</a:t>
            </a:r>
            <a:r>
              <a:rPr lang="en-US" dirty="0"/>
              <a:t>S, CO, NO</a:t>
            </a:r>
            <a:r>
              <a:rPr lang="en-US" baseline="-25000" dirty="0"/>
              <a:t>2</a:t>
            </a:r>
            <a:r>
              <a:rPr lang="en-US" dirty="0"/>
              <a:t>)</a:t>
            </a:r>
          </a:p>
        </p:txBody>
      </p:sp>
      <p:sp>
        <p:nvSpPr>
          <p:cNvPr id="9" name="TextBox 8">
            <a:extLst>
              <a:ext uri="{FF2B5EF4-FFF2-40B4-BE49-F238E27FC236}">
                <a16:creationId xmlns:a16="http://schemas.microsoft.com/office/drawing/2014/main" id="{3961505F-5C83-42C2-804E-F8D8441DD34E}"/>
              </a:ext>
            </a:extLst>
          </p:cNvPr>
          <p:cNvSpPr txBox="1"/>
          <p:nvPr/>
        </p:nvSpPr>
        <p:spPr>
          <a:xfrm>
            <a:off x="152400" y="2419350"/>
            <a:ext cx="6629400" cy="646331"/>
          </a:xfrm>
          <a:prstGeom prst="rect">
            <a:avLst/>
          </a:prstGeom>
          <a:noFill/>
        </p:spPr>
        <p:txBody>
          <a:bodyPr wrap="square">
            <a:spAutoFit/>
          </a:bodyPr>
          <a:lstStyle/>
          <a:p>
            <a:pPr marL="285750" indent="-285750">
              <a:buFont typeface="Arial" panose="020B0604020202020204" pitchFamily="34" charset="0"/>
              <a:buChar char="•"/>
            </a:pPr>
            <a:r>
              <a:rPr lang="en-US" u="sng" dirty="0"/>
              <a:t>Odor</a:t>
            </a:r>
            <a:r>
              <a:rPr lang="en-US" dirty="0"/>
              <a:t> – 4/5 of the examples above (NH</a:t>
            </a:r>
            <a:r>
              <a:rPr lang="en-US" baseline="-25000" dirty="0"/>
              <a:t>3</a:t>
            </a:r>
            <a:r>
              <a:rPr lang="en-US" dirty="0"/>
              <a:t>, SO</a:t>
            </a:r>
            <a:r>
              <a:rPr lang="en-US" baseline="-25000" dirty="0"/>
              <a:t>2</a:t>
            </a:r>
            <a:r>
              <a:rPr lang="en-US" dirty="0"/>
              <a:t>, H</a:t>
            </a:r>
            <a:r>
              <a:rPr lang="en-US" baseline="-25000" dirty="0"/>
              <a:t>2</a:t>
            </a:r>
            <a:r>
              <a:rPr lang="en-US" dirty="0"/>
              <a:t>S, NO</a:t>
            </a:r>
            <a:r>
              <a:rPr lang="en-US" baseline="-25000" dirty="0"/>
              <a:t>2</a:t>
            </a:r>
            <a:r>
              <a:rPr lang="en-US" dirty="0"/>
              <a:t> also have unpleasant odors)</a:t>
            </a:r>
          </a:p>
        </p:txBody>
      </p:sp>
      <p:sp>
        <p:nvSpPr>
          <p:cNvPr id="10" name="TextBox 9">
            <a:extLst>
              <a:ext uri="{FF2B5EF4-FFF2-40B4-BE49-F238E27FC236}">
                <a16:creationId xmlns:a16="http://schemas.microsoft.com/office/drawing/2014/main" id="{52787D7E-9DF0-E38D-FBBB-2998062CC285}"/>
              </a:ext>
            </a:extLst>
          </p:cNvPr>
          <p:cNvSpPr txBox="1"/>
          <p:nvPr/>
        </p:nvSpPr>
        <p:spPr>
          <a:xfrm>
            <a:off x="152400" y="3151822"/>
            <a:ext cx="6629400" cy="369332"/>
          </a:xfrm>
          <a:prstGeom prst="rect">
            <a:avLst/>
          </a:prstGeom>
          <a:noFill/>
        </p:spPr>
        <p:txBody>
          <a:bodyPr wrap="square">
            <a:spAutoFit/>
          </a:bodyPr>
          <a:lstStyle/>
          <a:p>
            <a:pPr marL="285750" indent="-285750">
              <a:buFont typeface="Arial" panose="020B0604020202020204" pitchFamily="34" charset="0"/>
              <a:buChar char="•"/>
            </a:pPr>
            <a:r>
              <a:rPr lang="en-US" u="sng" dirty="0"/>
              <a:t>Cost</a:t>
            </a:r>
            <a:r>
              <a:rPr lang="en-US" dirty="0"/>
              <a:t> – CO</a:t>
            </a:r>
            <a:r>
              <a:rPr lang="en-US" baseline="-25000" dirty="0"/>
              <a:t>2</a:t>
            </a:r>
            <a:r>
              <a:rPr lang="en-US" dirty="0"/>
              <a:t> is quite cheap and readily available</a:t>
            </a:r>
          </a:p>
        </p:txBody>
      </p:sp>
    </p:spTree>
    <p:extLst>
      <p:ext uri="{BB962C8B-B14F-4D97-AF65-F5344CB8AC3E}">
        <p14:creationId xmlns:p14="http://schemas.microsoft.com/office/powerpoint/2010/main" val="56474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6BFA7B-5071-B9D8-8997-8E58CCC7372C}"/>
              </a:ext>
            </a:extLst>
          </p:cNvPr>
          <p:cNvSpPr txBox="1"/>
          <p:nvPr/>
        </p:nvSpPr>
        <p:spPr>
          <a:xfrm>
            <a:off x="1371600" y="0"/>
            <a:ext cx="4419600" cy="430887"/>
          </a:xfrm>
          <a:prstGeom prst="rect">
            <a:avLst/>
          </a:prstGeom>
          <a:noFill/>
        </p:spPr>
        <p:txBody>
          <a:bodyPr wrap="square" rtlCol="0">
            <a:spAutoFit/>
          </a:bodyPr>
          <a:lstStyle/>
          <a:p>
            <a:r>
              <a:rPr lang="en-US" sz="2200" b="1" dirty="0"/>
              <a:t>Carbon Dioxide – Drink Carbonation</a:t>
            </a:r>
          </a:p>
        </p:txBody>
      </p:sp>
      <p:sp>
        <p:nvSpPr>
          <p:cNvPr id="2" name="TextBox 1">
            <a:extLst>
              <a:ext uri="{FF2B5EF4-FFF2-40B4-BE49-F238E27FC236}">
                <a16:creationId xmlns:a16="http://schemas.microsoft.com/office/drawing/2014/main" id="{F4C52494-EE08-94E4-9560-21EF2A05072B}"/>
              </a:ext>
            </a:extLst>
          </p:cNvPr>
          <p:cNvSpPr txBox="1"/>
          <p:nvPr/>
        </p:nvSpPr>
        <p:spPr>
          <a:xfrm>
            <a:off x="914400" y="366653"/>
            <a:ext cx="5486400" cy="369332"/>
          </a:xfrm>
          <a:prstGeom prst="rect">
            <a:avLst/>
          </a:prstGeom>
          <a:noFill/>
        </p:spPr>
        <p:txBody>
          <a:bodyPr wrap="square">
            <a:spAutoFit/>
          </a:bodyPr>
          <a:lstStyle/>
          <a:p>
            <a:r>
              <a:rPr lang="en-US" dirty="0">
                <a:solidFill>
                  <a:srgbClr val="FF0000"/>
                </a:solidFill>
              </a:rPr>
              <a:t>Why not use some other gas to make drinks bubbly?</a:t>
            </a:r>
          </a:p>
        </p:txBody>
      </p:sp>
      <p:sp>
        <p:nvSpPr>
          <p:cNvPr id="6" name="TextBox 5">
            <a:extLst>
              <a:ext uri="{FF2B5EF4-FFF2-40B4-BE49-F238E27FC236}">
                <a16:creationId xmlns:a16="http://schemas.microsoft.com/office/drawing/2014/main" id="{30E0477E-290A-910C-3099-E4DE449AF3A0}"/>
              </a:ext>
            </a:extLst>
          </p:cNvPr>
          <p:cNvSpPr txBox="1"/>
          <p:nvPr/>
        </p:nvSpPr>
        <p:spPr>
          <a:xfrm>
            <a:off x="114300" y="895350"/>
            <a:ext cx="6629400" cy="369332"/>
          </a:xfrm>
          <a:prstGeom prst="rect">
            <a:avLst/>
          </a:prstGeom>
          <a:noFill/>
        </p:spPr>
        <p:txBody>
          <a:bodyPr wrap="square">
            <a:spAutoFit/>
          </a:bodyPr>
          <a:lstStyle/>
          <a:p>
            <a:pPr marL="285750" indent="-285750">
              <a:buFont typeface="Arial" panose="020B0604020202020204" pitchFamily="34" charset="0"/>
              <a:buChar char="•"/>
            </a:pPr>
            <a:r>
              <a:rPr lang="en-US" u="sng" dirty="0"/>
              <a:t>Solubility</a:t>
            </a:r>
            <a:r>
              <a:rPr lang="en-US" dirty="0"/>
              <a:t> – CO</a:t>
            </a:r>
            <a:r>
              <a:rPr lang="en-US" baseline="-25000" dirty="0"/>
              <a:t>2</a:t>
            </a:r>
            <a:r>
              <a:rPr lang="en-US" dirty="0"/>
              <a:t> has good solubility in water. </a:t>
            </a:r>
          </a:p>
        </p:txBody>
      </p:sp>
      <p:sp>
        <p:nvSpPr>
          <p:cNvPr id="4" name="TextBox 3">
            <a:extLst>
              <a:ext uri="{FF2B5EF4-FFF2-40B4-BE49-F238E27FC236}">
                <a16:creationId xmlns:a16="http://schemas.microsoft.com/office/drawing/2014/main" id="{F541FBD5-08EB-D11C-2C24-661E05774AD0}"/>
              </a:ext>
            </a:extLst>
          </p:cNvPr>
          <p:cNvSpPr txBox="1"/>
          <p:nvPr/>
        </p:nvSpPr>
        <p:spPr>
          <a:xfrm>
            <a:off x="114300" y="2053764"/>
            <a:ext cx="6629400" cy="923330"/>
          </a:xfrm>
          <a:prstGeom prst="rect">
            <a:avLst/>
          </a:prstGeom>
          <a:noFill/>
        </p:spPr>
        <p:txBody>
          <a:bodyPr wrap="square">
            <a:spAutoFit/>
          </a:bodyPr>
          <a:lstStyle/>
          <a:p>
            <a:pPr marL="285750" indent="-285750">
              <a:buFont typeface="Arial" panose="020B0604020202020204" pitchFamily="34" charset="0"/>
              <a:buChar char="•"/>
            </a:pPr>
            <a:r>
              <a:rPr lang="en-US" dirty="0"/>
              <a:t>We see this when opening a soda bottle, the pressure over the liquid reduces and so the CO</a:t>
            </a:r>
            <a:r>
              <a:rPr lang="en-US" baseline="-25000" dirty="0"/>
              <a:t>2</a:t>
            </a:r>
            <a:r>
              <a:rPr lang="en-US" dirty="0"/>
              <a:t> solubility reduces, leading to gas coming out of solution in the form of bubbles</a:t>
            </a:r>
          </a:p>
        </p:txBody>
      </p:sp>
      <p:sp>
        <p:nvSpPr>
          <p:cNvPr id="5" name="TextBox 4">
            <a:extLst>
              <a:ext uri="{FF2B5EF4-FFF2-40B4-BE49-F238E27FC236}">
                <a16:creationId xmlns:a16="http://schemas.microsoft.com/office/drawing/2014/main" id="{C241951E-D68C-6029-D500-C6909C3DE447}"/>
              </a:ext>
            </a:extLst>
          </p:cNvPr>
          <p:cNvSpPr txBox="1"/>
          <p:nvPr/>
        </p:nvSpPr>
        <p:spPr>
          <a:xfrm>
            <a:off x="118208" y="1353384"/>
            <a:ext cx="6629400" cy="646331"/>
          </a:xfrm>
          <a:prstGeom prst="rect">
            <a:avLst/>
          </a:prstGeom>
          <a:noFill/>
        </p:spPr>
        <p:txBody>
          <a:bodyPr wrap="square">
            <a:spAutoFit/>
          </a:bodyPr>
          <a:lstStyle/>
          <a:p>
            <a:pPr marL="285750" indent="-285750">
              <a:buFont typeface="Arial" panose="020B0604020202020204" pitchFamily="34" charset="0"/>
              <a:buChar char="•"/>
            </a:pPr>
            <a:r>
              <a:rPr lang="en-US" dirty="0"/>
              <a:t>Henry’s Law tells us that the amount of gas that can dissolve in a liquid is proportional to the pressure of the gas above the liquid.</a:t>
            </a:r>
          </a:p>
        </p:txBody>
      </p:sp>
      <p:sp>
        <p:nvSpPr>
          <p:cNvPr id="11" name="TextBox 10">
            <a:extLst>
              <a:ext uri="{FF2B5EF4-FFF2-40B4-BE49-F238E27FC236}">
                <a16:creationId xmlns:a16="http://schemas.microsoft.com/office/drawing/2014/main" id="{5F1898EF-C4B2-31AB-5E8D-F14B064C11E6}"/>
              </a:ext>
            </a:extLst>
          </p:cNvPr>
          <p:cNvSpPr txBox="1"/>
          <p:nvPr/>
        </p:nvSpPr>
        <p:spPr>
          <a:xfrm>
            <a:off x="112346" y="3029784"/>
            <a:ext cx="6629400" cy="369332"/>
          </a:xfrm>
          <a:prstGeom prst="rect">
            <a:avLst/>
          </a:prstGeom>
          <a:noFill/>
        </p:spPr>
        <p:txBody>
          <a:bodyPr wrap="square">
            <a:spAutoFit/>
          </a:bodyPr>
          <a:lstStyle/>
          <a:p>
            <a:pPr marL="285750" indent="-285750">
              <a:buFont typeface="Arial" panose="020B0604020202020204" pitchFamily="34" charset="0"/>
              <a:buChar char="•"/>
            </a:pPr>
            <a:r>
              <a:rPr lang="en-US" dirty="0"/>
              <a:t>Also, a small amount of CO</a:t>
            </a:r>
            <a:r>
              <a:rPr lang="en-US" baseline="-25000" dirty="0"/>
              <a:t>2</a:t>
            </a:r>
            <a:r>
              <a:rPr lang="en-US" dirty="0"/>
              <a:t> reacts with water:</a:t>
            </a:r>
          </a:p>
        </p:txBody>
      </p:sp>
      <p:sp>
        <p:nvSpPr>
          <p:cNvPr id="13" name="TextBox 12">
            <a:extLst>
              <a:ext uri="{FF2B5EF4-FFF2-40B4-BE49-F238E27FC236}">
                <a16:creationId xmlns:a16="http://schemas.microsoft.com/office/drawing/2014/main" id="{5A86C4CA-F29D-7403-A197-57EDC59C5A40}"/>
              </a:ext>
            </a:extLst>
          </p:cNvPr>
          <p:cNvSpPr txBox="1"/>
          <p:nvPr/>
        </p:nvSpPr>
        <p:spPr>
          <a:xfrm>
            <a:off x="1905000" y="3486150"/>
            <a:ext cx="2707054" cy="369332"/>
          </a:xfrm>
          <a:prstGeom prst="rect">
            <a:avLst/>
          </a:prstGeom>
          <a:noFill/>
        </p:spPr>
        <p:txBody>
          <a:bodyPr wrap="square">
            <a:spAutoFit/>
          </a:bodyPr>
          <a:lstStyle/>
          <a:p>
            <a:r>
              <a:rPr lang="en-US" dirty="0">
                <a:solidFill>
                  <a:srgbClr val="00B050"/>
                </a:solidFill>
              </a:rPr>
              <a:t>CO</a:t>
            </a:r>
            <a:r>
              <a:rPr lang="en-US" baseline="-25000" dirty="0">
                <a:solidFill>
                  <a:srgbClr val="00B050"/>
                </a:solidFill>
              </a:rPr>
              <a:t>2</a:t>
            </a:r>
            <a:r>
              <a:rPr lang="en-US" dirty="0"/>
              <a:t>  + H</a:t>
            </a:r>
            <a:r>
              <a:rPr lang="en-US" baseline="-25000" dirty="0"/>
              <a:t>2</a:t>
            </a:r>
            <a:r>
              <a:rPr lang="en-US" dirty="0"/>
              <a:t>O </a:t>
            </a:r>
            <a:r>
              <a:rPr lang="en-US" dirty="0">
                <a:latin typeface="Arial Unicode MS" panose="020B0604020202020204" pitchFamily="34" charset="-128"/>
                <a:ea typeface="Arial Unicode MS" panose="020B0604020202020204" pitchFamily="34" charset="-128"/>
                <a:cs typeface="Arial Unicode MS" panose="020B0604020202020204" pitchFamily="34" charset="-128"/>
                <a:sym typeface="Wingdings" panose="05000000000000000000" pitchFamily="2" charset="2"/>
              </a:rPr>
              <a:t>⇄</a:t>
            </a:r>
            <a:r>
              <a:rPr lang="en-US" dirty="0">
                <a:sym typeface="Wingdings" panose="05000000000000000000" pitchFamily="2" charset="2"/>
              </a:rPr>
              <a:t> H</a:t>
            </a:r>
            <a:r>
              <a:rPr lang="en-US" baseline="-25000" dirty="0">
                <a:sym typeface="Wingdings" panose="05000000000000000000" pitchFamily="2" charset="2"/>
              </a:rPr>
              <a:t>2</a:t>
            </a:r>
            <a:r>
              <a:rPr lang="en-US" dirty="0">
                <a:sym typeface="Wingdings" panose="05000000000000000000" pitchFamily="2" charset="2"/>
              </a:rPr>
              <a:t>CO</a:t>
            </a:r>
            <a:r>
              <a:rPr lang="en-US" baseline="-25000" dirty="0">
                <a:sym typeface="Wingdings" panose="05000000000000000000" pitchFamily="2" charset="2"/>
              </a:rPr>
              <a:t>3</a:t>
            </a:r>
            <a:r>
              <a:rPr lang="en-US" dirty="0">
                <a:sym typeface="Wingdings" panose="05000000000000000000" pitchFamily="2" charset="2"/>
              </a:rPr>
              <a:t> </a:t>
            </a:r>
            <a:endParaRPr lang="en-US" dirty="0"/>
          </a:p>
        </p:txBody>
      </p:sp>
      <p:sp>
        <p:nvSpPr>
          <p:cNvPr id="15" name="TextBox 14">
            <a:extLst>
              <a:ext uri="{FF2B5EF4-FFF2-40B4-BE49-F238E27FC236}">
                <a16:creationId xmlns:a16="http://schemas.microsoft.com/office/drawing/2014/main" id="{453BE970-2057-F0C0-9FC8-60BC7A3198B9}"/>
              </a:ext>
            </a:extLst>
          </p:cNvPr>
          <p:cNvSpPr txBox="1"/>
          <p:nvPr/>
        </p:nvSpPr>
        <p:spPr>
          <a:xfrm>
            <a:off x="125535" y="3944184"/>
            <a:ext cx="6629400" cy="646331"/>
          </a:xfrm>
          <a:prstGeom prst="rect">
            <a:avLst/>
          </a:prstGeom>
          <a:noFill/>
        </p:spPr>
        <p:txBody>
          <a:bodyPr wrap="square">
            <a:spAutoFit/>
          </a:bodyPr>
          <a:lstStyle/>
          <a:p>
            <a:pPr marL="285750" indent="-285750">
              <a:buFont typeface="Arial" panose="020B0604020202020204" pitchFamily="34" charset="0"/>
              <a:buChar char="•"/>
            </a:pPr>
            <a:r>
              <a:rPr lang="en-US" dirty="0"/>
              <a:t>H</a:t>
            </a:r>
            <a:r>
              <a:rPr lang="en-US" baseline="-25000" dirty="0"/>
              <a:t>2</a:t>
            </a:r>
            <a:r>
              <a:rPr lang="en-US" dirty="0"/>
              <a:t>CO</a:t>
            </a:r>
            <a:r>
              <a:rPr lang="en-US" baseline="-25000" dirty="0"/>
              <a:t>3</a:t>
            </a:r>
            <a:r>
              <a:rPr lang="en-US" dirty="0"/>
              <a:t> is an acid, making the water more acidic (pH 3-4). This contributes to the flavor of carbonated drinks and water.</a:t>
            </a:r>
          </a:p>
        </p:txBody>
      </p:sp>
    </p:spTree>
    <p:extLst>
      <p:ext uri="{BB962C8B-B14F-4D97-AF65-F5344CB8AC3E}">
        <p14:creationId xmlns:p14="http://schemas.microsoft.com/office/powerpoint/2010/main" val="321934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P spid="11" grpId="0"/>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6BFA7B-5071-B9D8-8997-8E58CCC7372C}"/>
              </a:ext>
            </a:extLst>
          </p:cNvPr>
          <p:cNvSpPr txBox="1"/>
          <p:nvPr/>
        </p:nvSpPr>
        <p:spPr>
          <a:xfrm>
            <a:off x="1371600" y="0"/>
            <a:ext cx="4419600" cy="430887"/>
          </a:xfrm>
          <a:prstGeom prst="rect">
            <a:avLst/>
          </a:prstGeom>
          <a:noFill/>
        </p:spPr>
        <p:txBody>
          <a:bodyPr wrap="square" rtlCol="0">
            <a:spAutoFit/>
          </a:bodyPr>
          <a:lstStyle/>
          <a:p>
            <a:r>
              <a:rPr lang="en-US" sz="2200" b="1" dirty="0"/>
              <a:t>Carbon Dioxide – Drink Carbonation</a:t>
            </a:r>
          </a:p>
        </p:txBody>
      </p:sp>
      <p:sp>
        <p:nvSpPr>
          <p:cNvPr id="6" name="TextBox 5">
            <a:extLst>
              <a:ext uri="{FF2B5EF4-FFF2-40B4-BE49-F238E27FC236}">
                <a16:creationId xmlns:a16="http://schemas.microsoft.com/office/drawing/2014/main" id="{30E0477E-290A-910C-3099-E4DE449AF3A0}"/>
              </a:ext>
            </a:extLst>
          </p:cNvPr>
          <p:cNvSpPr txBox="1"/>
          <p:nvPr/>
        </p:nvSpPr>
        <p:spPr>
          <a:xfrm>
            <a:off x="114300" y="634460"/>
            <a:ext cx="6629400" cy="1200329"/>
          </a:xfrm>
          <a:prstGeom prst="rect">
            <a:avLst/>
          </a:prstGeom>
          <a:noFill/>
        </p:spPr>
        <p:txBody>
          <a:bodyPr wrap="square">
            <a:spAutoFit/>
          </a:bodyPr>
          <a:lstStyle/>
          <a:p>
            <a:pPr marL="285750" indent="-285750">
              <a:buFont typeface="Arial" panose="020B0604020202020204" pitchFamily="34" charset="0"/>
              <a:buChar char="•"/>
            </a:pPr>
            <a:r>
              <a:rPr lang="en-US" dirty="0"/>
              <a:t>Some drinks, like soda, are pressurized with CO</a:t>
            </a:r>
            <a:r>
              <a:rPr lang="en-US" baseline="-25000" dirty="0"/>
              <a:t>2</a:t>
            </a:r>
            <a:r>
              <a:rPr lang="en-US" dirty="0"/>
              <a:t> e.g. from a gas cylinder </a:t>
            </a:r>
          </a:p>
          <a:p>
            <a:pPr marL="285750" indent="-285750">
              <a:buFont typeface="Arial" panose="020B0604020202020204" pitchFamily="34" charset="0"/>
              <a:buChar char="•"/>
            </a:pPr>
            <a:r>
              <a:rPr lang="en-US" dirty="0"/>
              <a:t>A typical soda can or bottle is pressurized to about 30-50 psi at room temperature. That’s around 2-3 times atmospheric pressure</a:t>
            </a:r>
          </a:p>
        </p:txBody>
      </p:sp>
      <p:sp>
        <p:nvSpPr>
          <p:cNvPr id="4" name="TextBox 3">
            <a:extLst>
              <a:ext uri="{FF2B5EF4-FFF2-40B4-BE49-F238E27FC236}">
                <a16:creationId xmlns:a16="http://schemas.microsoft.com/office/drawing/2014/main" id="{C913C122-3D4F-A1B9-9893-6B17D3591021}"/>
              </a:ext>
            </a:extLst>
          </p:cNvPr>
          <p:cNvSpPr txBox="1"/>
          <p:nvPr/>
        </p:nvSpPr>
        <p:spPr>
          <a:xfrm>
            <a:off x="83820" y="315539"/>
            <a:ext cx="6629400" cy="369332"/>
          </a:xfrm>
          <a:prstGeom prst="rect">
            <a:avLst/>
          </a:prstGeom>
          <a:noFill/>
        </p:spPr>
        <p:txBody>
          <a:bodyPr wrap="square">
            <a:spAutoFit/>
          </a:bodyPr>
          <a:lstStyle/>
          <a:p>
            <a:r>
              <a:rPr lang="en-US" dirty="0">
                <a:solidFill>
                  <a:srgbClr val="FF0000"/>
                </a:solidFill>
              </a:rPr>
              <a:t>How does the CO</a:t>
            </a:r>
            <a:r>
              <a:rPr lang="en-US" baseline="-25000" dirty="0">
                <a:solidFill>
                  <a:srgbClr val="FF0000"/>
                </a:solidFill>
              </a:rPr>
              <a:t>2</a:t>
            </a:r>
            <a:r>
              <a:rPr lang="en-US" dirty="0">
                <a:solidFill>
                  <a:srgbClr val="FF0000"/>
                </a:solidFill>
              </a:rPr>
              <a:t> get in the drinks?</a:t>
            </a:r>
          </a:p>
        </p:txBody>
      </p:sp>
      <p:sp>
        <p:nvSpPr>
          <p:cNvPr id="5" name="TextBox 4">
            <a:extLst>
              <a:ext uri="{FF2B5EF4-FFF2-40B4-BE49-F238E27FC236}">
                <a16:creationId xmlns:a16="http://schemas.microsoft.com/office/drawing/2014/main" id="{D4DB84F4-42A4-3AF7-43E0-61F890C5E044}"/>
              </a:ext>
            </a:extLst>
          </p:cNvPr>
          <p:cNvSpPr txBox="1"/>
          <p:nvPr/>
        </p:nvSpPr>
        <p:spPr>
          <a:xfrm>
            <a:off x="1873742" y="3634561"/>
            <a:ext cx="1225558" cy="646331"/>
          </a:xfrm>
          <a:prstGeom prst="rect">
            <a:avLst/>
          </a:prstGeom>
          <a:noFill/>
        </p:spPr>
        <p:txBody>
          <a:bodyPr wrap="square" rtlCol="0">
            <a:spAutoFit/>
          </a:bodyPr>
          <a:lstStyle/>
          <a:p>
            <a:r>
              <a:rPr lang="en-US" dirty="0"/>
              <a:t>Soda bottle</a:t>
            </a:r>
          </a:p>
        </p:txBody>
      </p:sp>
      <p:sp>
        <p:nvSpPr>
          <p:cNvPr id="7" name="TextBox 6">
            <a:extLst>
              <a:ext uri="{FF2B5EF4-FFF2-40B4-BE49-F238E27FC236}">
                <a16:creationId xmlns:a16="http://schemas.microsoft.com/office/drawing/2014/main" id="{B364DEEF-27FC-6507-31AA-763984C86389}"/>
              </a:ext>
            </a:extLst>
          </p:cNvPr>
          <p:cNvSpPr txBox="1"/>
          <p:nvPr/>
        </p:nvSpPr>
        <p:spPr>
          <a:xfrm>
            <a:off x="446779" y="3890486"/>
            <a:ext cx="914400" cy="369332"/>
          </a:xfrm>
          <a:prstGeom prst="rect">
            <a:avLst/>
          </a:prstGeom>
          <a:noFill/>
        </p:spPr>
        <p:txBody>
          <a:bodyPr wrap="square" rtlCol="0">
            <a:spAutoFit/>
          </a:bodyPr>
          <a:lstStyle/>
          <a:p>
            <a:r>
              <a:rPr lang="en-US" dirty="0"/>
              <a:t>Car Tire</a:t>
            </a:r>
          </a:p>
        </p:txBody>
      </p:sp>
      <p:sp>
        <p:nvSpPr>
          <p:cNvPr id="8" name="TextBox 7">
            <a:extLst>
              <a:ext uri="{FF2B5EF4-FFF2-40B4-BE49-F238E27FC236}">
                <a16:creationId xmlns:a16="http://schemas.microsoft.com/office/drawing/2014/main" id="{CA5E5E94-58E1-B8B5-4619-B2B666950CA5}"/>
              </a:ext>
            </a:extLst>
          </p:cNvPr>
          <p:cNvSpPr txBox="1"/>
          <p:nvPr/>
        </p:nvSpPr>
        <p:spPr>
          <a:xfrm>
            <a:off x="2793788" y="3650593"/>
            <a:ext cx="1225558" cy="646331"/>
          </a:xfrm>
          <a:prstGeom prst="rect">
            <a:avLst/>
          </a:prstGeom>
          <a:noFill/>
        </p:spPr>
        <p:txBody>
          <a:bodyPr wrap="square" rtlCol="0">
            <a:spAutoFit/>
          </a:bodyPr>
          <a:lstStyle/>
          <a:p>
            <a:r>
              <a:rPr lang="en-US" dirty="0"/>
              <a:t>Narrow Bike Tire</a:t>
            </a:r>
          </a:p>
        </p:txBody>
      </p:sp>
      <p:sp>
        <p:nvSpPr>
          <p:cNvPr id="9" name="TextBox 8">
            <a:extLst>
              <a:ext uri="{FF2B5EF4-FFF2-40B4-BE49-F238E27FC236}">
                <a16:creationId xmlns:a16="http://schemas.microsoft.com/office/drawing/2014/main" id="{3F6F08F1-B9AE-BEC7-76C9-DF0C1EF053EA}"/>
              </a:ext>
            </a:extLst>
          </p:cNvPr>
          <p:cNvSpPr txBox="1"/>
          <p:nvPr/>
        </p:nvSpPr>
        <p:spPr>
          <a:xfrm>
            <a:off x="4298587" y="3679045"/>
            <a:ext cx="1381136" cy="646331"/>
          </a:xfrm>
          <a:prstGeom prst="rect">
            <a:avLst/>
          </a:prstGeom>
          <a:noFill/>
        </p:spPr>
        <p:txBody>
          <a:bodyPr wrap="square" rtlCol="0">
            <a:spAutoFit/>
          </a:bodyPr>
          <a:lstStyle/>
          <a:p>
            <a:r>
              <a:rPr lang="en-US" dirty="0"/>
              <a:t>Propane tank</a:t>
            </a:r>
          </a:p>
        </p:txBody>
      </p:sp>
      <p:sp>
        <p:nvSpPr>
          <p:cNvPr id="10" name="TextBox 9">
            <a:extLst>
              <a:ext uri="{FF2B5EF4-FFF2-40B4-BE49-F238E27FC236}">
                <a16:creationId xmlns:a16="http://schemas.microsoft.com/office/drawing/2014/main" id="{7D85DCE6-E8A9-D710-54FF-865756FBC129}"/>
              </a:ext>
            </a:extLst>
          </p:cNvPr>
          <p:cNvSpPr txBox="1"/>
          <p:nvPr/>
        </p:nvSpPr>
        <p:spPr>
          <a:xfrm>
            <a:off x="5454004" y="3679046"/>
            <a:ext cx="1381136" cy="646331"/>
          </a:xfrm>
          <a:prstGeom prst="rect">
            <a:avLst/>
          </a:prstGeom>
          <a:noFill/>
        </p:spPr>
        <p:txBody>
          <a:bodyPr wrap="square" rtlCol="0">
            <a:spAutoFit/>
          </a:bodyPr>
          <a:lstStyle/>
          <a:p>
            <a:r>
              <a:rPr lang="en-US" dirty="0"/>
              <a:t>   Nitrogen    </a:t>
            </a:r>
          </a:p>
          <a:p>
            <a:r>
              <a:rPr lang="en-US" dirty="0"/>
              <a:t>    cylinder </a:t>
            </a:r>
          </a:p>
        </p:txBody>
      </p:sp>
      <p:pic>
        <p:nvPicPr>
          <p:cNvPr id="11" name="Picture 2" descr="http://www.ezcreditwarehouse.com/rims/images/tire_KU31.jpg">
            <a:hlinkClick r:id="rId2"/>
            <a:extLst>
              <a:ext uri="{FF2B5EF4-FFF2-40B4-BE49-F238E27FC236}">
                <a16:creationId xmlns:a16="http://schemas.microsoft.com/office/drawing/2014/main" id="{CFCA8064-E0C5-CB44-6748-7DC933FDAD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909" y="1932116"/>
            <a:ext cx="1179695" cy="152415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img1.targetimg1.com/wcsstore/TargetSAS/img/p/12/97/12979694.jpg">
            <a:hlinkClick r:id="rId4"/>
            <a:extLst>
              <a:ext uri="{FF2B5EF4-FFF2-40B4-BE49-F238E27FC236}">
                <a16:creationId xmlns:a16="http://schemas.microsoft.com/office/drawing/2014/main" id="{7AB58C4D-F2AA-A1B0-6A08-6356C7AF473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364" r="26513"/>
          <a:stretch/>
        </p:blipFill>
        <p:spPr bwMode="auto">
          <a:xfrm>
            <a:off x="1833054" y="1924584"/>
            <a:ext cx="698745" cy="148280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s://encrypted-tbn2.gstatic.com/images?q=tbn:ANd9GcQWPjndLeKIa6KzLe7-RVupUOcEJ4NRfRBegCKG8ER94GET8VuL">
            <a:extLst>
              <a:ext uri="{FF2B5EF4-FFF2-40B4-BE49-F238E27FC236}">
                <a16:creationId xmlns:a16="http://schemas.microsoft.com/office/drawing/2014/main" id="{A7924D08-7E2A-C2FA-7053-3E5E79D2E0C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4769" r="42128"/>
          <a:stretch/>
        </p:blipFill>
        <p:spPr bwMode="auto">
          <a:xfrm>
            <a:off x="2819400" y="1874966"/>
            <a:ext cx="798288" cy="16194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5" name="Picture 7">
            <a:extLst>
              <a:ext uri="{FF2B5EF4-FFF2-40B4-BE49-F238E27FC236}">
                <a16:creationId xmlns:a16="http://schemas.microsoft.com/office/drawing/2014/main" id="{147DB456-E91B-9FFC-435F-9C23949CF69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7418" r="16904"/>
          <a:stretch/>
        </p:blipFill>
        <p:spPr bwMode="auto">
          <a:xfrm>
            <a:off x="4243107" y="1989267"/>
            <a:ext cx="956800" cy="1456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0">
            <a:extLst>
              <a:ext uri="{FF2B5EF4-FFF2-40B4-BE49-F238E27FC236}">
                <a16:creationId xmlns:a16="http://schemas.microsoft.com/office/drawing/2014/main" id="{B1077513-4E44-CFBC-508C-B515B2E4FE5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948" r="38617"/>
          <a:stretch/>
        </p:blipFill>
        <p:spPr bwMode="auto">
          <a:xfrm>
            <a:off x="5825326" y="1864728"/>
            <a:ext cx="574837" cy="17668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7" name="TextBox 16">
            <a:extLst>
              <a:ext uri="{FF2B5EF4-FFF2-40B4-BE49-F238E27FC236}">
                <a16:creationId xmlns:a16="http://schemas.microsoft.com/office/drawing/2014/main" id="{FC905343-ACB9-907D-F1AA-E07E89D1DFEF}"/>
              </a:ext>
            </a:extLst>
          </p:cNvPr>
          <p:cNvSpPr txBox="1"/>
          <p:nvPr/>
        </p:nvSpPr>
        <p:spPr>
          <a:xfrm>
            <a:off x="412035" y="4192060"/>
            <a:ext cx="839782" cy="369332"/>
          </a:xfrm>
          <a:prstGeom prst="rect">
            <a:avLst/>
          </a:prstGeom>
          <a:noFill/>
        </p:spPr>
        <p:txBody>
          <a:bodyPr wrap="none" rtlCol="0">
            <a:spAutoFit/>
          </a:bodyPr>
          <a:lstStyle/>
          <a:p>
            <a:r>
              <a:rPr lang="en-US" dirty="0"/>
              <a:t>~2 atm</a:t>
            </a:r>
          </a:p>
        </p:txBody>
      </p:sp>
      <p:sp>
        <p:nvSpPr>
          <p:cNvPr id="18" name="TextBox 17">
            <a:extLst>
              <a:ext uri="{FF2B5EF4-FFF2-40B4-BE49-F238E27FC236}">
                <a16:creationId xmlns:a16="http://schemas.microsoft.com/office/drawing/2014/main" id="{D4B58D5D-13C9-8071-9BF9-A63C4F83914E}"/>
              </a:ext>
            </a:extLst>
          </p:cNvPr>
          <p:cNvSpPr txBox="1"/>
          <p:nvPr/>
        </p:nvSpPr>
        <p:spPr>
          <a:xfrm>
            <a:off x="1742346" y="4233814"/>
            <a:ext cx="839782" cy="369332"/>
          </a:xfrm>
          <a:prstGeom prst="rect">
            <a:avLst/>
          </a:prstGeom>
          <a:noFill/>
        </p:spPr>
        <p:txBody>
          <a:bodyPr wrap="none" rtlCol="0">
            <a:spAutoFit/>
          </a:bodyPr>
          <a:lstStyle/>
          <a:p>
            <a:r>
              <a:rPr lang="en-US" dirty="0"/>
              <a:t>~3 atm</a:t>
            </a:r>
          </a:p>
        </p:txBody>
      </p:sp>
      <p:sp>
        <p:nvSpPr>
          <p:cNvPr id="19" name="TextBox 18">
            <a:extLst>
              <a:ext uri="{FF2B5EF4-FFF2-40B4-BE49-F238E27FC236}">
                <a16:creationId xmlns:a16="http://schemas.microsoft.com/office/drawing/2014/main" id="{89EDDD0C-75EB-54C0-DBB5-B4BB01B64486}"/>
              </a:ext>
            </a:extLst>
          </p:cNvPr>
          <p:cNvSpPr txBox="1"/>
          <p:nvPr/>
        </p:nvSpPr>
        <p:spPr>
          <a:xfrm>
            <a:off x="2818935" y="4236407"/>
            <a:ext cx="911916" cy="369332"/>
          </a:xfrm>
          <a:prstGeom prst="rect">
            <a:avLst/>
          </a:prstGeom>
          <a:noFill/>
        </p:spPr>
        <p:txBody>
          <a:bodyPr wrap="none" rtlCol="0">
            <a:spAutoFit/>
          </a:bodyPr>
          <a:lstStyle/>
          <a:p>
            <a:r>
              <a:rPr lang="en-US" dirty="0"/>
              <a:t>6-8 atm</a:t>
            </a:r>
          </a:p>
        </p:txBody>
      </p:sp>
      <p:sp>
        <p:nvSpPr>
          <p:cNvPr id="20" name="TextBox 19">
            <a:extLst>
              <a:ext uri="{FF2B5EF4-FFF2-40B4-BE49-F238E27FC236}">
                <a16:creationId xmlns:a16="http://schemas.microsoft.com/office/drawing/2014/main" id="{317128EA-68C9-0244-C088-AA3C77F379F4}"/>
              </a:ext>
            </a:extLst>
          </p:cNvPr>
          <p:cNvSpPr txBox="1"/>
          <p:nvPr/>
        </p:nvSpPr>
        <p:spPr>
          <a:xfrm>
            <a:off x="4298587" y="4253442"/>
            <a:ext cx="1145955" cy="369332"/>
          </a:xfrm>
          <a:prstGeom prst="rect">
            <a:avLst/>
          </a:prstGeom>
          <a:noFill/>
        </p:spPr>
        <p:txBody>
          <a:bodyPr wrap="none" rtlCol="0">
            <a:spAutoFit/>
          </a:bodyPr>
          <a:lstStyle/>
          <a:p>
            <a:r>
              <a:rPr lang="en-US" dirty="0"/>
              <a:t>10-13 atm</a:t>
            </a:r>
          </a:p>
        </p:txBody>
      </p:sp>
      <p:sp>
        <p:nvSpPr>
          <p:cNvPr id="21" name="TextBox 20">
            <a:extLst>
              <a:ext uri="{FF2B5EF4-FFF2-40B4-BE49-F238E27FC236}">
                <a16:creationId xmlns:a16="http://schemas.microsoft.com/office/drawing/2014/main" id="{9846C37B-8FAD-419E-E374-7474A82555C2}"/>
              </a:ext>
            </a:extLst>
          </p:cNvPr>
          <p:cNvSpPr txBox="1"/>
          <p:nvPr/>
        </p:nvSpPr>
        <p:spPr>
          <a:xfrm>
            <a:off x="5607519" y="4259818"/>
            <a:ext cx="1073820" cy="369332"/>
          </a:xfrm>
          <a:prstGeom prst="rect">
            <a:avLst/>
          </a:prstGeom>
          <a:noFill/>
        </p:spPr>
        <p:txBody>
          <a:bodyPr wrap="none" rtlCol="0">
            <a:spAutoFit/>
          </a:bodyPr>
          <a:lstStyle/>
          <a:p>
            <a:r>
              <a:rPr lang="en-US" dirty="0"/>
              <a:t>~145 atm</a:t>
            </a:r>
          </a:p>
        </p:txBody>
      </p:sp>
      <p:sp>
        <p:nvSpPr>
          <p:cNvPr id="22" name="TextBox 21">
            <a:extLst>
              <a:ext uri="{FF2B5EF4-FFF2-40B4-BE49-F238E27FC236}">
                <a16:creationId xmlns:a16="http://schemas.microsoft.com/office/drawing/2014/main" id="{B553C09C-7C4B-A86C-6C50-E24420D9D831}"/>
              </a:ext>
            </a:extLst>
          </p:cNvPr>
          <p:cNvSpPr txBox="1"/>
          <p:nvPr/>
        </p:nvSpPr>
        <p:spPr>
          <a:xfrm>
            <a:off x="205740" y="4663382"/>
            <a:ext cx="6629400" cy="369332"/>
          </a:xfrm>
          <a:prstGeom prst="rect">
            <a:avLst/>
          </a:prstGeom>
          <a:noFill/>
        </p:spPr>
        <p:txBody>
          <a:bodyPr wrap="square">
            <a:spAutoFit/>
          </a:bodyPr>
          <a:lstStyle/>
          <a:p>
            <a:pPr marL="285750" indent="-285750">
              <a:buFont typeface="Arial" panose="020B0604020202020204" pitchFamily="34" charset="0"/>
              <a:buChar char="•"/>
            </a:pPr>
            <a:r>
              <a:rPr lang="en-US" dirty="0"/>
              <a:t>Inflating a balloon - ~ 0.1 atm</a:t>
            </a:r>
          </a:p>
        </p:txBody>
      </p:sp>
    </p:spTree>
    <p:extLst>
      <p:ext uri="{BB962C8B-B14F-4D97-AF65-F5344CB8AC3E}">
        <p14:creationId xmlns:p14="http://schemas.microsoft.com/office/powerpoint/2010/main" val="181032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2000"/>
                                        <p:tgtEl>
                                          <p:spTgt spid="9"/>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heel(1)">
                                      <p:cBhvr>
                                        <p:cTn id="33" dur="2000"/>
                                        <p:tgtEl>
                                          <p:spTgt spid="10"/>
                                        </p:tgtEl>
                                      </p:cBhvr>
                                    </p:animEffect>
                                  </p:childTnLst>
                                </p:cTn>
                              </p:par>
                              <p:par>
                                <p:cTn id="34" presetID="21" presetClass="entr" presetSubtype="1"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heel(1)">
                                      <p:cBhvr>
                                        <p:cTn id="36" dur="2000"/>
                                        <p:tgtEl>
                                          <p:spTgt spid="11"/>
                                        </p:tgtEl>
                                      </p:cBhvr>
                                    </p:animEffect>
                                  </p:childTnLst>
                                </p:cTn>
                              </p:par>
                              <p:par>
                                <p:cTn id="37" presetID="21" presetClass="entr" presetSubtype="1"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heel(1)">
                                      <p:cBhvr>
                                        <p:cTn id="39" dur="2000"/>
                                        <p:tgtEl>
                                          <p:spTgt spid="13"/>
                                        </p:tgtEl>
                                      </p:cBhvr>
                                    </p:animEffect>
                                  </p:childTnLst>
                                </p:cTn>
                              </p:par>
                              <p:par>
                                <p:cTn id="40" presetID="21" presetClass="entr" presetSubtype="1"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heel(1)">
                                      <p:cBhvr>
                                        <p:cTn id="42" dur="2000"/>
                                        <p:tgtEl>
                                          <p:spTgt spid="14"/>
                                        </p:tgtEl>
                                      </p:cBhvr>
                                    </p:animEffect>
                                  </p:childTnLst>
                                </p:cTn>
                              </p:par>
                              <p:par>
                                <p:cTn id="43" presetID="21" presetClass="entr" presetSubtype="1"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heel(1)">
                                      <p:cBhvr>
                                        <p:cTn id="45" dur="2000"/>
                                        <p:tgtEl>
                                          <p:spTgt spid="15"/>
                                        </p:tgtEl>
                                      </p:cBhvr>
                                    </p:animEffect>
                                  </p:childTnLst>
                                </p:cTn>
                              </p:par>
                              <p:par>
                                <p:cTn id="46" presetID="21" presetClass="entr" presetSubtype="1"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heel(1)">
                                      <p:cBhvr>
                                        <p:cTn id="48" dur="2000"/>
                                        <p:tgtEl>
                                          <p:spTgt spid="16"/>
                                        </p:tgtEl>
                                      </p:cBhvr>
                                    </p:animEffect>
                                  </p:childTnLst>
                                </p:cTn>
                              </p:par>
                              <p:par>
                                <p:cTn id="49" presetID="21" presetClass="entr" presetSubtype="1"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heel(1)">
                                      <p:cBhvr>
                                        <p:cTn id="51" dur="2000"/>
                                        <p:tgtEl>
                                          <p:spTgt spid="17"/>
                                        </p:tgtEl>
                                      </p:cBhvr>
                                    </p:animEffect>
                                  </p:childTnLst>
                                </p:cTn>
                              </p:par>
                              <p:par>
                                <p:cTn id="52" presetID="21" presetClass="entr" presetSubtype="1"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heel(1)">
                                      <p:cBhvr>
                                        <p:cTn id="54" dur="2000"/>
                                        <p:tgtEl>
                                          <p:spTgt spid="18"/>
                                        </p:tgtEl>
                                      </p:cBhvr>
                                    </p:animEffect>
                                  </p:childTnLst>
                                </p:cTn>
                              </p:par>
                              <p:par>
                                <p:cTn id="55" presetID="21" presetClass="entr" presetSubtype="1"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heel(1)">
                                      <p:cBhvr>
                                        <p:cTn id="57" dur="2000"/>
                                        <p:tgtEl>
                                          <p:spTgt spid="19"/>
                                        </p:tgtEl>
                                      </p:cBhvr>
                                    </p:animEffect>
                                  </p:childTnLst>
                                </p:cTn>
                              </p:par>
                              <p:par>
                                <p:cTn id="58" presetID="21" presetClass="entr" presetSubtype="1"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heel(1)">
                                      <p:cBhvr>
                                        <p:cTn id="60" dur="2000"/>
                                        <p:tgtEl>
                                          <p:spTgt spid="20"/>
                                        </p:tgtEl>
                                      </p:cBhvr>
                                    </p:animEffect>
                                  </p:childTnLst>
                                </p:cTn>
                              </p:par>
                              <p:par>
                                <p:cTn id="61" presetID="21" presetClass="entr" presetSubtype="1"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heel(1)">
                                      <p:cBhvr>
                                        <p:cTn id="63" dur="20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1000"/>
                                        <p:tgtEl>
                                          <p:spTgt spid="22"/>
                                        </p:tgtEl>
                                      </p:cBhvr>
                                    </p:animEffect>
                                    <p:anim calcmode="lin" valueType="num">
                                      <p:cBhvr>
                                        <p:cTn id="69" dur="1000" fill="hold"/>
                                        <p:tgtEl>
                                          <p:spTgt spid="22"/>
                                        </p:tgtEl>
                                        <p:attrNameLst>
                                          <p:attrName>ppt_x</p:attrName>
                                        </p:attrNameLst>
                                      </p:cBhvr>
                                      <p:tavLst>
                                        <p:tav tm="0">
                                          <p:val>
                                            <p:strVal val="#ppt_x"/>
                                          </p:val>
                                        </p:tav>
                                        <p:tav tm="100000">
                                          <p:val>
                                            <p:strVal val="#ppt_x"/>
                                          </p:val>
                                        </p:tav>
                                      </p:tavLst>
                                    </p:anim>
                                    <p:anim calcmode="lin" valueType="num">
                                      <p:cBhvr>
                                        <p:cTn id="7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P spid="7" grpId="0"/>
      <p:bldP spid="8" grpId="0"/>
      <p:bldP spid="9" grpId="0"/>
      <p:bldP spid="10" grpId="0"/>
      <p:bldP spid="17" grpId="0"/>
      <p:bldP spid="18" grpId="0"/>
      <p:bldP spid="19" grpId="0"/>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6BFA7B-5071-B9D8-8997-8E58CCC7372C}"/>
              </a:ext>
            </a:extLst>
          </p:cNvPr>
          <p:cNvSpPr txBox="1"/>
          <p:nvPr/>
        </p:nvSpPr>
        <p:spPr>
          <a:xfrm>
            <a:off x="1371600" y="0"/>
            <a:ext cx="4419600" cy="430887"/>
          </a:xfrm>
          <a:prstGeom prst="rect">
            <a:avLst/>
          </a:prstGeom>
          <a:noFill/>
        </p:spPr>
        <p:txBody>
          <a:bodyPr wrap="square" rtlCol="0">
            <a:spAutoFit/>
          </a:bodyPr>
          <a:lstStyle/>
          <a:p>
            <a:r>
              <a:rPr lang="en-US" sz="2200" b="1" dirty="0"/>
              <a:t>Carbon Dioxide – Drink Carbonation</a:t>
            </a:r>
          </a:p>
        </p:txBody>
      </p:sp>
      <p:sp>
        <p:nvSpPr>
          <p:cNvPr id="6" name="TextBox 5">
            <a:extLst>
              <a:ext uri="{FF2B5EF4-FFF2-40B4-BE49-F238E27FC236}">
                <a16:creationId xmlns:a16="http://schemas.microsoft.com/office/drawing/2014/main" id="{30E0477E-290A-910C-3099-E4DE449AF3A0}"/>
              </a:ext>
            </a:extLst>
          </p:cNvPr>
          <p:cNvSpPr txBox="1"/>
          <p:nvPr/>
        </p:nvSpPr>
        <p:spPr>
          <a:xfrm>
            <a:off x="114300" y="706219"/>
            <a:ext cx="6629400" cy="646331"/>
          </a:xfrm>
          <a:prstGeom prst="rect">
            <a:avLst/>
          </a:prstGeom>
          <a:noFill/>
        </p:spPr>
        <p:txBody>
          <a:bodyPr wrap="square">
            <a:spAutoFit/>
          </a:bodyPr>
          <a:lstStyle/>
          <a:p>
            <a:pPr marL="285750" indent="-285750">
              <a:buFont typeface="Arial" panose="020B0604020202020204" pitchFamily="34" charset="0"/>
              <a:buChar char="•"/>
            </a:pPr>
            <a:r>
              <a:rPr lang="en-US" dirty="0"/>
              <a:t>Other drinks, like beer and champagne, get their CO</a:t>
            </a:r>
            <a:r>
              <a:rPr lang="en-US" baseline="-25000" dirty="0"/>
              <a:t>2</a:t>
            </a:r>
            <a:r>
              <a:rPr lang="en-US" dirty="0"/>
              <a:t> from the fermentation process that produced their alcohol:</a:t>
            </a:r>
          </a:p>
        </p:txBody>
      </p:sp>
      <p:sp>
        <p:nvSpPr>
          <p:cNvPr id="4" name="TextBox 3">
            <a:extLst>
              <a:ext uri="{FF2B5EF4-FFF2-40B4-BE49-F238E27FC236}">
                <a16:creationId xmlns:a16="http://schemas.microsoft.com/office/drawing/2014/main" id="{C913C122-3D4F-A1B9-9893-6B17D3591021}"/>
              </a:ext>
            </a:extLst>
          </p:cNvPr>
          <p:cNvSpPr txBox="1"/>
          <p:nvPr/>
        </p:nvSpPr>
        <p:spPr>
          <a:xfrm>
            <a:off x="83820" y="315539"/>
            <a:ext cx="6629400" cy="369332"/>
          </a:xfrm>
          <a:prstGeom prst="rect">
            <a:avLst/>
          </a:prstGeom>
          <a:noFill/>
        </p:spPr>
        <p:txBody>
          <a:bodyPr wrap="square">
            <a:spAutoFit/>
          </a:bodyPr>
          <a:lstStyle/>
          <a:p>
            <a:r>
              <a:rPr lang="en-US" dirty="0">
                <a:solidFill>
                  <a:srgbClr val="FF0000"/>
                </a:solidFill>
              </a:rPr>
              <a:t>How does the CO</a:t>
            </a:r>
            <a:r>
              <a:rPr lang="en-US" baseline="-25000" dirty="0">
                <a:solidFill>
                  <a:srgbClr val="FF0000"/>
                </a:solidFill>
              </a:rPr>
              <a:t>2</a:t>
            </a:r>
            <a:r>
              <a:rPr lang="en-US" dirty="0">
                <a:solidFill>
                  <a:srgbClr val="FF0000"/>
                </a:solidFill>
              </a:rPr>
              <a:t> get in the drinks?</a:t>
            </a:r>
          </a:p>
        </p:txBody>
      </p:sp>
      <p:sp>
        <p:nvSpPr>
          <p:cNvPr id="2" name="TextBox 1">
            <a:extLst>
              <a:ext uri="{FF2B5EF4-FFF2-40B4-BE49-F238E27FC236}">
                <a16:creationId xmlns:a16="http://schemas.microsoft.com/office/drawing/2014/main" id="{9026FA0F-BE74-6220-3B12-55240FD2B3A9}"/>
              </a:ext>
            </a:extLst>
          </p:cNvPr>
          <p:cNvSpPr txBox="1"/>
          <p:nvPr/>
        </p:nvSpPr>
        <p:spPr>
          <a:xfrm>
            <a:off x="1524000" y="1484364"/>
            <a:ext cx="4648200" cy="369332"/>
          </a:xfrm>
          <a:prstGeom prst="rect">
            <a:avLst/>
          </a:prstGeom>
          <a:noFill/>
        </p:spPr>
        <p:txBody>
          <a:bodyPr wrap="square">
            <a:spAutoFit/>
          </a:bodyPr>
          <a:lstStyle/>
          <a:p>
            <a:r>
              <a:rPr lang="en-US" dirty="0"/>
              <a:t>C</a:t>
            </a:r>
            <a:r>
              <a:rPr lang="en-US" baseline="-25000" dirty="0"/>
              <a:t>6</a:t>
            </a:r>
            <a:r>
              <a:rPr lang="en-US" dirty="0"/>
              <a:t>H</a:t>
            </a:r>
            <a:r>
              <a:rPr lang="en-US" baseline="-25000" dirty="0"/>
              <a:t>12</a:t>
            </a:r>
            <a:r>
              <a:rPr lang="en-US" dirty="0"/>
              <a:t>O</a:t>
            </a:r>
            <a:r>
              <a:rPr lang="en-US" baseline="-25000" dirty="0"/>
              <a:t>6</a:t>
            </a:r>
            <a:r>
              <a:rPr lang="en-US" dirty="0"/>
              <a:t>   </a:t>
            </a:r>
            <a:r>
              <a:rPr lang="en-US" dirty="0">
                <a:sym typeface="Wingdings" panose="05000000000000000000" pitchFamily="2" charset="2"/>
              </a:rPr>
              <a:t>   2 C</a:t>
            </a:r>
            <a:r>
              <a:rPr lang="en-US" baseline="-25000" dirty="0">
                <a:sym typeface="Wingdings" panose="05000000000000000000" pitchFamily="2" charset="2"/>
              </a:rPr>
              <a:t>2</a:t>
            </a:r>
            <a:r>
              <a:rPr lang="en-US" dirty="0">
                <a:sym typeface="Wingdings" panose="05000000000000000000" pitchFamily="2" charset="2"/>
              </a:rPr>
              <a:t>H</a:t>
            </a:r>
            <a:r>
              <a:rPr lang="en-US" baseline="-25000" dirty="0">
                <a:sym typeface="Wingdings" panose="05000000000000000000" pitchFamily="2" charset="2"/>
              </a:rPr>
              <a:t>5</a:t>
            </a:r>
            <a:r>
              <a:rPr lang="en-US" dirty="0">
                <a:sym typeface="Wingdings" panose="05000000000000000000" pitchFamily="2" charset="2"/>
              </a:rPr>
              <a:t>OH   +   </a:t>
            </a:r>
            <a:r>
              <a:rPr lang="en-US" dirty="0">
                <a:solidFill>
                  <a:srgbClr val="00B050"/>
                </a:solidFill>
                <a:sym typeface="Wingdings" panose="05000000000000000000" pitchFamily="2" charset="2"/>
              </a:rPr>
              <a:t>2 CO</a:t>
            </a:r>
            <a:r>
              <a:rPr lang="en-US" baseline="-25000" dirty="0">
                <a:solidFill>
                  <a:srgbClr val="00B050"/>
                </a:solidFill>
                <a:sym typeface="Wingdings" panose="05000000000000000000" pitchFamily="2" charset="2"/>
              </a:rPr>
              <a:t>2</a:t>
            </a:r>
            <a:endParaRPr lang="en-US" baseline="-25000" dirty="0">
              <a:solidFill>
                <a:srgbClr val="00B050"/>
              </a:solidFill>
            </a:endParaRPr>
          </a:p>
        </p:txBody>
      </p:sp>
      <p:sp>
        <p:nvSpPr>
          <p:cNvPr id="12" name="TextBox 11">
            <a:extLst>
              <a:ext uri="{FF2B5EF4-FFF2-40B4-BE49-F238E27FC236}">
                <a16:creationId xmlns:a16="http://schemas.microsoft.com/office/drawing/2014/main" id="{258C5753-1F35-390E-F422-49987197B3AF}"/>
              </a:ext>
            </a:extLst>
          </p:cNvPr>
          <p:cNvSpPr txBox="1"/>
          <p:nvPr/>
        </p:nvSpPr>
        <p:spPr>
          <a:xfrm>
            <a:off x="1676400" y="1809750"/>
            <a:ext cx="723900" cy="369332"/>
          </a:xfrm>
          <a:prstGeom prst="rect">
            <a:avLst/>
          </a:prstGeom>
          <a:noFill/>
        </p:spPr>
        <p:txBody>
          <a:bodyPr wrap="square">
            <a:spAutoFit/>
          </a:bodyPr>
          <a:lstStyle/>
          <a:p>
            <a:r>
              <a:rPr lang="en-US" dirty="0"/>
              <a:t>sugar</a:t>
            </a:r>
          </a:p>
        </p:txBody>
      </p:sp>
      <p:sp>
        <p:nvSpPr>
          <p:cNvPr id="23" name="TextBox 22">
            <a:extLst>
              <a:ext uri="{FF2B5EF4-FFF2-40B4-BE49-F238E27FC236}">
                <a16:creationId xmlns:a16="http://schemas.microsoft.com/office/drawing/2014/main" id="{483CD782-96E0-9AF3-FF5F-15E0FB8048D9}"/>
              </a:ext>
            </a:extLst>
          </p:cNvPr>
          <p:cNvSpPr txBox="1"/>
          <p:nvPr/>
        </p:nvSpPr>
        <p:spPr>
          <a:xfrm>
            <a:off x="2884170" y="1800524"/>
            <a:ext cx="1028700" cy="369332"/>
          </a:xfrm>
          <a:prstGeom prst="rect">
            <a:avLst/>
          </a:prstGeom>
          <a:noFill/>
        </p:spPr>
        <p:txBody>
          <a:bodyPr wrap="square">
            <a:spAutoFit/>
          </a:bodyPr>
          <a:lstStyle/>
          <a:p>
            <a:r>
              <a:rPr lang="en-US" dirty="0"/>
              <a:t>ethanol</a:t>
            </a:r>
          </a:p>
        </p:txBody>
      </p:sp>
      <p:pic>
        <p:nvPicPr>
          <p:cNvPr id="1026" name="Picture 2" descr="Six secrets of champagne – Physics World">
            <a:extLst>
              <a:ext uri="{FF2B5EF4-FFF2-40B4-BE49-F238E27FC236}">
                <a16:creationId xmlns:a16="http://schemas.microsoft.com/office/drawing/2014/main" id="{208D6726-86C8-56A0-DAEA-65EA8BA462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6377" y="2257932"/>
            <a:ext cx="2481189" cy="25700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E3407C25-2F05-C1C0-A094-8927AEC16DD2}"/>
              </a:ext>
            </a:extLst>
          </p:cNvPr>
          <p:cNvSpPr txBox="1"/>
          <p:nvPr/>
        </p:nvSpPr>
        <p:spPr>
          <a:xfrm>
            <a:off x="3836377" y="4861665"/>
            <a:ext cx="2592754" cy="215444"/>
          </a:xfrm>
          <a:prstGeom prst="rect">
            <a:avLst/>
          </a:prstGeom>
          <a:noFill/>
        </p:spPr>
        <p:txBody>
          <a:bodyPr wrap="square">
            <a:spAutoFit/>
          </a:bodyPr>
          <a:lstStyle/>
          <a:p>
            <a:r>
              <a:rPr lang="en-US" sz="800" dirty="0"/>
              <a:t>https://physicsworld.com/a/six-secrets-of-champagne/</a:t>
            </a:r>
          </a:p>
        </p:txBody>
      </p:sp>
      <p:sp>
        <p:nvSpPr>
          <p:cNvPr id="27" name="TextBox 26">
            <a:extLst>
              <a:ext uri="{FF2B5EF4-FFF2-40B4-BE49-F238E27FC236}">
                <a16:creationId xmlns:a16="http://schemas.microsoft.com/office/drawing/2014/main" id="{076A3789-8348-37D1-76FE-02877F933165}"/>
              </a:ext>
            </a:extLst>
          </p:cNvPr>
          <p:cNvSpPr txBox="1"/>
          <p:nvPr/>
        </p:nvSpPr>
        <p:spPr>
          <a:xfrm>
            <a:off x="809869" y="4861665"/>
            <a:ext cx="2238131" cy="215444"/>
          </a:xfrm>
          <a:prstGeom prst="rect">
            <a:avLst/>
          </a:prstGeom>
          <a:noFill/>
        </p:spPr>
        <p:txBody>
          <a:bodyPr wrap="square">
            <a:spAutoFit/>
          </a:bodyPr>
          <a:lstStyle/>
          <a:p>
            <a:r>
              <a:rPr lang="en-US" sz="800" dirty="0"/>
              <a:t>https://images.app.goo.gl/WxYZdZrS7jr1okNCA</a:t>
            </a:r>
          </a:p>
        </p:txBody>
      </p:sp>
      <p:pic>
        <p:nvPicPr>
          <p:cNvPr id="1028" name="Picture 4" descr="Uses for Beer - Using Beer">
            <a:extLst>
              <a:ext uri="{FF2B5EF4-FFF2-40B4-BE49-F238E27FC236}">
                <a16:creationId xmlns:a16="http://schemas.microsoft.com/office/drawing/2014/main" id="{B907E2FA-0E0D-FDFF-5754-083A7307A6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548" y="2257931"/>
            <a:ext cx="2570029" cy="25700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8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randombar(horizontal)">
                                      <p:cBhvr>
                                        <p:cTn id="21" dur="500"/>
                                        <p:tgtEl>
                                          <p:spTgt spid="102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randombar(horizontal)">
                                      <p:cBhvr>
                                        <p:cTn id="24" dur="500"/>
                                        <p:tgtEl>
                                          <p:spTgt spid="25"/>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randombar(horizontal)">
                                      <p:cBhvr>
                                        <p:cTn id="27" dur="500"/>
                                        <p:tgtEl>
                                          <p:spTgt spid="27"/>
                                        </p:tgtEl>
                                      </p:cBhvr>
                                    </p:animEffect>
                                  </p:childTnLst>
                                </p:cTn>
                              </p:par>
                              <p:par>
                                <p:cTn id="28" presetID="14" presetClass="entr" presetSubtype="10" fill="hold" nodeType="withEffect">
                                  <p:stCondLst>
                                    <p:cond delay="0"/>
                                  </p:stCondLst>
                                  <p:childTnLst>
                                    <p:set>
                                      <p:cBhvr>
                                        <p:cTn id="29" dur="1" fill="hold">
                                          <p:stCondLst>
                                            <p:cond delay="0"/>
                                          </p:stCondLst>
                                        </p:cTn>
                                        <p:tgtEl>
                                          <p:spTgt spid="1028"/>
                                        </p:tgtEl>
                                        <p:attrNameLst>
                                          <p:attrName>style.visibility</p:attrName>
                                        </p:attrNameLst>
                                      </p:cBhvr>
                                      <p:to>
                                        <p:strVal val="visible"/>
                                      </p:to>
                                    </p:set>
                                    <p:animEffect transition="in" filter="randombar(horizontal)">
                                      <p:cBhvr>
                                        <p:cTn id="30" dur="500"/>
                                        <p:tgtEl>
                                          <p:spTgt spid="1028"/>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randombar(horizontal)">
                                      <p:cBhvr>
                                        <p:cTn id="35" dur="500"/>
                                        <p:tgtEl>
                                          <p:spTgt spid="2"/>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randombar(horizontal)">
                                      <p:cBhvr>
                                        <p:cTn id="38" dur="500"/>
                                        <p:tgtEl>
                                          <p:spTgt spid="12"/>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randombar(horizontal)">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2" grpId="0"/>
      <p:bldP spid="12" grpId="0"/>
      <p:bldP spid="23" grpId="0"/>
      <p:bldP spid="25"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6BFA7B-5071-B9D8-8997-8E58CCC7372C}"/>
              </a:ext>
            </a:extLst>
          </p:cNvPr>
          <p:cNvSpPr txBox="1"/>
          <p:nvPr/>
        </p:nvSpPr>
        <p:spPr>
          <a:xfrm>
            <a:off x="1295400" y="0"/>
            <a:ext cx="4419600" cy="430887"/>
          </a:xfrm>
          <a:prstGeom prst="rect">
            <a:avLst/>
          </a:prstGeom>
          <a:noFill/>
        </p:spPr>
        <p:txBody>
          <a:bodyPr wrap="square" rtlCol="0">
            <a:spAutoFit/>
          </a:bodyPr>
          <a:lstStyle/>
          <a:p>
            <a:r>
              <a:rPr lang="en-US" sz="2200" b="1" dirty="0"/>
              <a:t>Carbon Dioxide – Fire Extinguishing</a:t>
            </a:r>
          </a:p>
        </p:txBody>
      </p:sp>
      <p:sp>
        <p:nvSpPr>
          <p:cNvPr id="10" name="TextBox 9">
            <a:extLst>
              <a:ext uri="{FF2B5EF4-FFF2-40B4-BE49-F238E27FC236}">
                <a16:creationId xmlns:a16="http://schemas.microsoft.com/office/drawing/2014/main" id="{ABB6FD2F-3DB6-E7E9-D298-2A14CBC56D68}"/>
              </a:ext>
            </a:extLst>
          </p:cNvPr>
          <p:cNvSpPr txBox="1"/>
          <p:nvPr/>
        </p:nvSpPr>
        <p:spPr>
          <a:xfrm>
            <a:off x="118150" y="438150"/>
            <a:ext cx="6400800" cy="646331"/>
          </a:xfrm>
          <a:prstGeom prst="rect">
            <a:avLst/>
          </a:prstGeom>
          <a:noFill/>
        </p:spPr>
        <p:txBody>
          <a:bodyPr wrap="square">
            <a:spAutoFit/>
          </a:bodyPr>
          <a:lstStyle/>
          <a:p>
            <a:pPr marL="285750" indent="-285750">
              <a:buFont typeface="Arial" panose="020B0604020202020204" pitchFamily="34" charset="0"/>
              <a:buChar char="•"/>
            </a:pPr>
            <a:r>
              <a:rPr lang="en-US" dirty="0"/>
              <a:t>CO</a:t>
            </a:r>
            <a:r>
              <a:rPr lang="en-US" baseline="-25000" dirty="0"/>
              <a:t>2</a:t>
            </a:r>
            <a:r>
              <a:rPr lang="en-US" dirty="0"/>
              <a:t> is used in some fire extinguishers</a:t>
            </a:r>
          </a:p>
          <a:p>
            <a:pPr marL="285750" indent="-285750">
              <a:buFont typeface="Arial" panose="020B0604020202020204" pitchFamily="34" charset="0"/>
              <a:buChar char="•"/>
            </a:pPr>
            <a:r>
              <a:rPr lang="en-US" dirty="0"/>
              <a:t>It works by displacing air - no oxygen, no fire</a:t>
            </a:r>
          </a:p>
        </p:txBody>
      </p:sp>
      <p:sp>
        <p:nvSpPr>
          <p:cNvPr id="4" name="TextBox 3">
            <a:extLst>
              <a:ext uri="{FF2B5EF4-FFF2-40B4-BE49-F238E27FC236}">
                <a16:creationId xmlns:a16="http://schemas.microsoft.com/office/drawing/2014/main" id="{69BE9243-F07B-849D-35E5-8F38037068A2}"/>
              </a:ext>
            </a:extLst>
          </p:cNvPr>
          <p:cNvSpPr txBox="1"/>
          <p:nvPr/>
        </p:nvSpPr>
        <p:spPr>
          <a:xfrm>
            <a:off x="2046010" y="3486150"/>
            <a:ext cx="2209800" cy="215444"/>
          </a:xfrm>
          <a:prstGeom prst="rect">
            <a:avLst/>
          </a:prstGeom>
          <a:noFill/>
        </p:spPr>
        <p:txBody>
          <a:bodyPr wrap="square">
            <a:spAutoFit/>
          </a:bodyPr>
          <a:lstStyle/>
          <a:p>
            <a:r>
              <a:rPr lang="en-US" sz="800" dirty="0"/>
              <a:t>https://images.app.goo.gl/oMfufQxYDnYK7SrT7</a:t>
            </a:r>
          </a:p>
        </p:txBody>
      </p:sp>
      <p:pic>
        <p:nvPicPr>
          <p:cNvPr id="5" name="Picture 2" descr="Fire Extinguisher Safety | Poison Control">
            <a:extLst>
              <a:ext uri="{FF2B5EF4-FFF2-40B4-BE49-F238E27FC236}">
                <a16:creationId xmlns:a16="http://schemas.microsoft.com/office/drawing/2014/main" id="{87287E94-BBE5-FFF5-D94A-54AFAC3C7D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276350"/>
            <a:ext cx="2949019" cy="22117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639C22F-0EDC-BC18-5A37-DF256DC195D2}"/>
              </a:ext>
            </a:extLst>
          </p:cNvPr>
          <p:cNvSpPr txBox="1"/>
          <p:nvPr/>
        </p:nvSpPr>
        <p:spPr>
          <a:xfrm>
            <a:off x="1295400" y="4336018"/>
            <a:ext cx="3429000" cy="369332"/>
          </a:xfrm>
          <a:prstGeom prst="rect">
            <a:avLst/>
          </a:prstGeom>
          <a:noFill/>
        </p:spPr>
        <p:txBody>
          <a:bodyPr wrap="square">
            <a:spAutoFit/>
          </a:bodyPr>
          <a:lstStyle/>
          <a:p>
            <a:r>
              <a:rPr lang="en-US" dirty="0"/>
              <a:t>e.g.   CH</a:t>
            </a:r>
            <a:r>
              <a:rPr lang="en-US" baseline="-25000" dirty="0"/>
              <a:t>4</a:t>
            </a:r>
            <a:r>
              <a:rPr lang="en-US" dirty="0"/>
              <a:t>  + 2 O</a:t>
            </a:r>
            <a:r>
              <a:rPr lang="en-US" baseline="-25000" dirty="0"/>
              <a:t>2</a:t>
            </a:r>
            <a:r>
              <a:rPr lang="en-US" dirty="0"/>
              <a:t> </a:t>
            </a:r>
            <a:r>
              <a:rPr lang="en-US" dirty="0">
                <a:sym typeface="Wingdings" panose="05000000000000000000" pitchFamily="2" charset="2"/>
              </a:rPr>
              <a:t> </a:t>
            </a:r>
            <a:r>
              <a:rPr lang="en-US" dirty="0">
                <a:solidFill>
                  <a:srgbClr val="00B050"/>
                </a:solidFill>
                <a:sym typeface="Wingdings" panose="05000000000000000000" pitchFamily="2" charset="2"/>
              </a:rPr>
              <a:t>CO</a:t>
            </a:r>
            <a:r>
              <a:rPr lang="en-US" baseline="-25000" dirty="0">
                <a:solidFill>
                  <a:srgbClr val="00B050"/>
                </a:solidFill>
                <a:sym typeface="Wingdings" panose="05000000000000000000" pitchFamily="2" charset="2"/>
              </a:rPr>
              <a:t>2</a:t>
            </a:r>
            <a:r>
              <a:rPr lang="en-US" dirty="0">
                <a:sym typeface="Wingdings" panose="05000000000000000000" pitchFamily="2" charset="2"/>
              </a:rPr>
              <a:t>  +  2 H</a:t>
            </a:r>
            <a:r>
              <a:rPr lang="en-US" baseline="-25000" dirty="0">
                <a:sym typeface="Wingdings" panose="05000000000000000000" pitchFamily="2" charset="2"/>
              </a:rPr>
              <a:t>2</a:t>
            </a:r>
            <a:r>
              <a:rPr lang="en-US" dirty="0">
                <a:sym typeface="Wingdings" panose="05000000000000000000" pitchFamily="2" charset="2"/>
              </a:rPr>
              <a:t>O</a:t>
            </a:r>
            <a:endParaRPr lang="en-US" dirty="0"/>
          </a:p>
        </p:txBody>
      </p:sp>
      <p:sp>
        <p:nvSpPr>
          <p:cNvPr id="12" name="TextBox 11">
            <a:extLst>
              <a:ext uri="{FF2B5EF4-FFF2-40B4-BE49-F238E27FC236}">
                <a16:creationId xmlns:a16="http://schemas.microsoft.com/office/drawing/2014/main" id="{4CFD94B8-ECA3-7251-47F8-903A3DB9B8D4}"/>
              </a:ext>
            </a:extLst>
          </p:cNvPr>
          <p:cNvSpPr txBox="1"/>
          <p:nvPr/>
        </p:nvSpPr>
        <p:spPr>
          <a:xfrm>
            <a:off x="1569720" y="4705350"/>
            <a:ext cx="1066800" cy="369332"/>
          </a:xfrm>
          <a:prstGeom prst="rect">
            <a:avLst/>
          </a:prstGeom>
          <a:noFill/>
        </p:spPr>
        <p:txBody>
          <a:bodyPr wrap="square">
            <a:spAutoFit/>
          </a:bodyPr>
          <a:lstStyle/>
          <a:p>
            <a:r>
              <a:rPr lang="en-US" dirty="0"/>
              <a:t>methane</a:t>
            </a:r>
          </a:p>
        </p:txBody>
      </p:sp>
      <p:sp>
        <p:nvSpPr>
          <p:cNvPr id="14" name="TextBox 13">
            <a:extLst>
              <a:ext uri="{FF2B5EF4-FFF2-40B4-BE49-F238E27FC236}">
                <a16:creationId xmlns:a16="http://schemas.microsoft.com/office/drawing/2014/main" id="{E09C4AA0-C887-48F9-96AD-DBB345CAEB33}"/>
              </a:ext>
            </a:extLst>
          </p:cNvPr>
          <p:cNvSpPr txBox="1"/>
          <p:nvPr/>
        </p:nvSpPr>
        <p:spPr>
          <a:xfrm>
            <a:off x="198120" y="3845123"/>
            <a:ext cx="6400800" cy="369332"/>
          </a:xfrm>
          <a:prstGeom prst="rect">
            <a:avLst/>
          </a:prstGeom>
          <a:noFill/>
        </p:spPr>
        <p:txBody>
          <a:bodyPr wrap="square">
            <a:spAutoFit/>
          </a:bodyPr>
          <a:lstStyle/>
          <a:p>
            <a:pPr marL="285750" indent="-285750">
              <a:buFont typeface="Arial" panose="020B0604020202020204" pitchFamily="34" charset="0"/>
              <a:buChar char="•"/>
            </a:pPr>
            <a:r>
              <a:rPr lang="en-US" dirty="0"/>
              <a:t>CO</a:t>
            </a:r>
            <a:r>
              <a:rPr lang="en-US" baseline="-25000" dirty="0"/>
              <a:t>2</a:t>
            </a:r>
            <a:r>
              <a:rPr lang="en-US" dirty="0"/>
              <a:t> is not flammable; it is already the product of combustion!</a:t>
            </a:r>
          </a:p>
        </p:txBody>
      </p:sp>
    </p:spTree>
    <p:extLst>
      <p:ext uri="{BB962C8B-B14F-4D97-AF65-F5344CB8AC3E}">
        <p14:creationId xmlns:p14="http://schemas.microsoft.com/office/powerpoint/2010/main" val="59351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BE79CCB0D35A846A48CBA4DE1C7108A" ma:contentTypeVersion="14" ma:contentTypeDescription="Create a new document." ma:contentTypeScope="" ma:versionID="3fca7c1c5f162c7b3e93b45a26fd6618">
  <xsd:schema xmlns:xsd="http://www.w3.org/2001/XMLSchema" xmlns:xs="http://www.w3.org/2001/XMLSchema" xmlns:p="http://schemas.microsoft.com/office/2006/metadata/properties" xmlns:ns3="251e3a25-7d05-4057-8924-4838a9b47ce1" xmlns:ns4="1ccb9f65-3c3c-4cbd-ae24-cacf6dd38382" targetNamespace="http://schemas.microsoft.com/office/2006/metadata/properties" ma:root="true" ma:fieldsID="c6d7a0c1cc2dc81a2f5c0e8aa124da7d" ns3:_="" ns4:_="">
    <xsd:import namespace="251e3a25-7d05-4057-8924-4838a9b47ce1"/>
    <xsd:import namespace="1ccb9f65-3c3c-4cbd-ae24-cacf6dd38382"/>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1e3a25-7d05-4057-8924-4838a9b47c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cb9f65-3c3c-4cbd-ae24-cacf6dd3838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C1B885-BAD5-47CF-A1B3-47B71F6BFCBB}">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purl.org/dc/dcmitype/"/>
    <ds:schemaRef ds:uri="251e3a25-7d05-4057-8924-4838a9b47ce1"/>
    <ds:schemaRef ds:uri="1ccb9f65-3c3c-4cbd-ae24-cacf6dd38382"/>
    <ds:schemaRef ds:uri="http://www.w3.org/XML/1998/namespace"/>
  </ds:schemaRefs>
</ds:datastoreItem>
</file>

<file path=customXml/itemProps2.xml><?xml version="1.0" encoding="utf-8"?>
<ds:datastoreItem xmlns:ds="http://schemas.openxmlformats.org/officeDocument/2006/customXml" ds:itemID="{DEE749DC-9799-4083-AEB8-11E4470BE1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1e3a25-7d05-4057-8924-4838a9b47ce1"/>
    <ds:schemaRef ds:uri="1ccb9f65-3c3c-4cbd-ae24-cacf6dd383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1A0C90-D723-4508-9B3D-44F1AE2F2A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5041</TotalTime>
  <Words>1833</Words>
  <Application>Microsoft Office PowerPoint</Application>
  <PresentationFormat>Custom</PresentationFormat>
  <Paragraphs>177</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 Unicode MS</vt: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Christie, Hamish S - (hamishc)</dc:creator>
  <cp:lastModifiedBy>Christie, Hamish S - (hamishc)</cp:lastModifiedBy>
  <cp:revision>187</cp:revision>
  <dcterms:created xsi:type="dcterms:W3CDTF">2016-06-21T15:12:42Z</dcterms:created>
  <dcterms:modified xsi:type="dcterms:W3CDTF">2024-08-02T22:32:20Z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0x010100FBE79CCB0D35A846A48CBA4DE1C7108A</vt:lpwstr>
  </property>
</Properties>
</file>