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759" r:id="rId5"/>
    <p:sldId id="724" r:id="rId6"/>
    <p:sldId id="716" r:id="rId7"/>
    <p:sldId id="717" r:id="rId8"/>
    <p:sldId id="718" r:id="rId9"/>
    <p:sldId id="719" r:id="rId10"/>
    <p:sldId id="720" r:id="rId11"/>
    <p:sldId id="388" r:id="rId12"/>
    <p:sldId id="725" r:id="rId13"/>
    <p:sldId id="726" r:id="rId14"/>
    <p:sldId id="727" r:id="rId15"/>
    <p:sldId id="721" r:id="rId16"/>
    <p:sldId id="722" r:id="rId17"/>
    <p:sldId id="395" r:id="rId18"/>
    <p:sldId id="413" r:id="rId19"/>
    <p:sldId id="415" r:id="rId20"/>
    <p:sldId id="416" r:id="rId21"/>
    <p:sldId id="417" r:id="rId22"/>
    <p:sldId id="418" r:id="rId23"/>
    <p:sldId id="733" r:id="rId24"/>
    <p:sldId id="394" r:id="rId25"/>
    <p:sldId id="734" r:id="rId26"/>
    <p:sldId id="728" r:id="rId27"/>
    <p:sldId id="760" r:id="rId28"/>
    <p:sldId id="732" r:id="rId29"/>
    <p:sldId id="730" r:id="rId30"/>
    <p:sldId id="391" r:id="rId31"/>
    <p:sldId id="389" r:id="rId32"/>
    <p:sldId id="735" r:id="rId33"/>
    <p:sldId id="731" r:id="rId34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9" autoAdjust="0"/>
    <p:restoredTop sz="94660"/>
  </p:normalViewPr>
  <p:slideViewPr>
    <p:cSldViewPr>
      <p:cViewPr varScale="1">
        <p:scale>
          <a:sx n="126" d="100"/>
          <a:sy n="126" d="100"/>
        </p:scale>
        <p:origin x="798" y="120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8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3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6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9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6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6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99F7-BA92-4BBD-AC82-716BD3C606E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Darvaza_gas_crat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nergy_density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E42804-0BBF-96F5-19D0-787C7DBFE829}"/>
              </a:ext>
            </a:extLst>
          </p:cNvPr>
          <p:cNvSpPr txBox="1"/>
          <p:nvPr/>
        </p:nvSpPr>
        <p:spPr>
          <a:xfrm>
            <a:off x="180975" y="1123950"/>
            <a:ext cx="64960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endParaRPr lang="en-US" sz="32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slides contain animations, when the PowerPoint file is played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content gradually appears with clicks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Questions appear before their answers </a:t>
            </a:r>
          </a:p>
        </p:txBody>
      </p:sp>
    </p:spTree>
    <p:extLst>
      <p:ext uri="{BB962C8B-B14F-4D97-AF65-F5344CB8AC3E}">
        <p14:creationId xmlns:p14="http://schemas.microsoft.com/office/powerpoint/2010/main" val="269435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DC6C69-D1AC-3C33-BAF8-1CD14ED1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67" y="392665"/>
            <a:ext cx="5027065" cy="4716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949E7A-7E6B-76FD-7D7F-4AEF429F1C8D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</p:spTree>
    <p:extLst>
      <p:ext uri="{BB962C8B-B14F-4D97-AF65-F5344CB8AC3E}">
        <p14:creationId xmlns:p14="http://schemas.microsoft.com/office/powerpoint/2010/main" val="235050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DB20AC-0812-5E65-D6A0-413191A8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4350"/>
            <a:ext cx="4724400" cy="43439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857D47-1FCA-F798-88B1-8110FEE16F18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</p:spTree>
    <p:extLst>
      <p:ext uri="{BB962C8B-B14F-4D97-AF65-F5344CB8AC3E}">
        <p14:creationId xmlns:p14="http://schemas.microsoft.com/office/powerpoint/2010/main" val="103183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0A1D4-610C-9DAF-1B46-F7BA0E0AE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8150"/>
            <a:ext cx="4948067" cy="4647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1607C-653B-E031-81B7-5871C4709088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56733-A94D-AC49-7DD8-32ABFEB99073}"/>
              </a:ext>
            </a:extLst>
          </p:cNvPr>
          <p:cNvSpPr txBox="1"/>
          <p:nvPr/>
        </p:nvSpPr>
        <p:spPr>
          <a:xfrm>
            <a:off x="76200" y="1581150"/>
            <a:ext cx="1249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are those?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2A650F-0312-C211-DC91-F2245F86A8EB}"/>
              </a:ext>
            </a:extLst>
          </p:cNvPr>
          <p:cNvCxnSpPr/>
          <p:nvPr/>
        </p:nvCxnSpPr>
        <p:spPr>
          <a:xfrm flipV="1">
            <a:off x="838200" y="1352550"/>
            <a:ext cx="762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F99983-F531-E50B-DF55-359456279F85}"/>
              </a:ext>
            </a:extLst>
          </p:cNvPr>
          <p:cNvSpPr txBox="1"/>
          <p:nvPr/>
        </p:nvSpPr>
        <p:spPr>
          <a:xfrm>
            <a:off x="228600" y="466264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Fossil Fuels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5DCA4-B7CC-3A60-40DD-892553160748}"/>
              </a:ext>
            </a:extLst>
          </p:cNvPr>
          <p:cNvSpPr txBox="1"/>
          <p:nvPr/>
        </p:nvSpPr>
        <p:spPr>
          <a:xfrm>
            <a:off x="198120" y="927929"/>
            <a:ext cx="269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are those?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76735-ACDA-57D3-2D49-FB5F5518867A}"/>
              </a:ext>
            </a:extLst>
          </p:cNvPr>
          <p:cNvSpPr txBox="1"/>
          <p:nvPr/>
        </p:nvSpPr>
        <p:spPr>
          <a:xfrm>
            <a:off x="457200" y="13787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Oil</a:t>
            </a:r>
          </a:p>
          <a:p>
            <a:r>
              <a:rPr lang="en-US" sz="2000" dirty="0"/>
              <a:t>  Natural Gas</a:t>
            </a:r>
          </a:p>
          <a:p>
            <a:r>
              <a:rPr lang="en-US" sz="2000" dirty="0"/>
              <a:t>  Coal</a:t>
            </a:r>
          </a:p>
          <a:p>
            <a:r>
              <a:rPr lang="en-US" sz="20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B9644-B77D-5D51-E34B-88BB2AAFA79E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277E1-4AE5-2C39-C913-9DEF01BC37A3}"/>
              </a:ext>
            </a:extLst>
          </p:cNvPr>
          <p:cNvSpPr txBox="1"/>
          <p:nvPr/>
        </p:nvSpPr>
        <p:spPr>
          <a:xfrm>
            <a:off x="175260" y="2445024"/>
            <a:ext cx="653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are they called fossil fuels? Where did they come from?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65E2F-8907-2552-2129-FD758FFB5DC1}"/>
              </a:ext>
            </a:extLst>
          </p:cNvPr>
          <p:cNvSpPr txBox="1"/>
          <p:nvPr/>
        </p:nvSpPr>
        <p:spPr>
          <a:xfrm>
            <a:off x="308610" y="3176902"/>
            <a:ext cx="570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“Fossil” because they were formed hundreds of millions of years ago</a:t>
            </a:r>
          </a:p>
        </p:txBody>
      </p:sp>
    </p:spTree>
    <p:extLst>
      <p:ext uri="{BB962C8B-B14F-4D97-AF65-F5344CB8AC3E}">
        <p14:creationId xmlns:p14="http://schemas.microsoft.com/office/powerpoint/2010/main" val="30505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5" y="361950"/>
            <a:ext cx="634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aka Petroleum</a:t>
            </a:r>
          </a:p>
          <a:p>
            <a:endParaRPr lang="en-US" u="sng" dirty="0"/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dirty="0"/>
              <a:t>Primarily hydrocarbons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dirty="0"/>
              <a:t>Formed from zooplankton and algae</a:t>
            </a:r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en-US" dirty="0"/>
              <a:t>The material collected underwater in a low oxygen environment, protected from aerobic biodegradation and oxidation</a:t>
            </a:r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en-US" dirty="0"/>
              <a:t>Buried, compressed and heated over time to form oil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B24E6BC-99C7-98D2-72EA-6AFBF1788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00350"/>
            <a:ext cx="3276600" cy="21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F73FF-05A3-6FB4-6CF6-C8D0FB1426C6}"/>
              </a:ext>
            </a:extLst>
          </p:cNvPr>
          <p:cNvSpPr txBox="1"/>
          <p:nvPr/>
        </p:nvSpPr>
        <p:spPr>
          <a:xfrm>
            <a:off x="3798431" y="4423648"/>
            <a:ext cx="305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/>
            <a:r>
              <a:rPr lang="en-US" dirty="0"/>
              <a:t>Porous, permeable rock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62400-90DB-DC5E-CACB-6EEC292A874F}"/>
              </a:ext>
            </a:extLst>
          </p:cNvPr>
          <p:cNvSpPr txBox="1"/>
          <p:nvPr/>
        </p:nvSpPr>
        <p:spPr>
          <a:xfrm>
            <a:off x="-304800" y="2800350"/>
            <a:ext cx="305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/>
            <a:r>
              <a:rPr lang="en-US" dirty="0"/>
              <a:t>impermeable cap rock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7C909-4455-18DA-34C2-BEF3B6FA9640}"/>
              </a:ext>
            </a:extLst>
          </p:cNvPr>
          <p:cNvSpPr txBox="1"/>
          <p:nvPr/>
        </p:nvSpPr>
        <p:spPr>
          <a:xfrm>
            <a:off x="2701569" y="454346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/>
            <a:r>
              <a:rPr lang="en-US" dirty="0"/>
              <a:t>Oil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22763E-5302-14F3-6B34-EB017AB71458}"/>
              </a:ext>
            </a:extLst>
          </p:cNvPr>
          <p:cNvCxnSpPr/>
          <p:nvPr/>
        </p:nvCxnSpPr>
        <p:spPr>
          <a:xfrm flipV="1">
            <a:off x="3242032" y="3857660"/>
            <a:ext cx="0" cy="6858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1C77EF-94A4-5BAD-731A-617E8E7BA58A}"/>
              </a:ext>
            </a:extLst>
          </p:cNvPr>
          <p:cNvCxnSpPr>
            <a:cxnSpLocks/>
          </p:cNvCxnSpPr>
          <p:nvPr/>
        </p:nvCxnSpPr>
        <p:spPr>
          <a:xfrm flipH="1" flipV="1">
            <a:off x="4080233" y="3976705"/>
            <a:ext cx="304800" cy="44771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FD679F-03B0-DD47-D372-5379D2E6679B}"/>
              </a:ext>
            </a:extLst>
          </p:cNvPr>
          <p:cNvCxnSpPr>
            <a:cxnSpLocks/>
          </p:cNvCxnSpPr>
          <p:nvPr/>
        </p:nvCxnSpPr>
        <p:spPr>
          <a:xfrm>
            <a:off x="1981200" y="3165872"/>
            <a:ext cx="319482" cy="32121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35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164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Natural Gas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899" y="1153205"/>
            <a:ext cx="217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Primarily methane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228" y="1541375"/>
            <a:ext cx="604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Small amounts of other low molecular weight hydrocarbons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28" y="2000251"/>
            <a:ext cx="6238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Sometimes small percentages of </a:t>
            </a:r>
          </a:p>
          <a:p>
            <a:r>
              <a:rPr lang="en-US" dirty="0"/>
              <a:t>	carbon dioxide, nitrogen, hydrogen sulfide, and helium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" y="2800350"/>
            <a:ext cx="357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Clean burning (compared to coal)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90524" y="3429001"/>
          <a:ext cx="3525441" cy="29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31315" imgH="197774" progId="ChemDraw.Document.6.0">
                  <p:embed/>
                </p:oleObj>
              </mc:Choice>
              <mc:Fallback>
                <p:oleObj name="CS ChemDraw Drawing" r:id="rId2" imgW="2331315" imgH="197774" progId="ChemDraw.Document.6.0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524" y="3429001"/>
                        <a:ext cx="3525441" cy="298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2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71550"/>
            <a:ext cx="135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Fossil Fuels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0" y="1485901"/>
            <a:ext cx="22125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Solid – Coal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Liquid – Petroleum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Gas - Natural gas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2556" y="0"/>
            <a:ext cx="164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Natural Gas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2595937"/>
            <a:ext cx="297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is it called “natural” gas?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368123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Before the industrial scale production of natural gas, people used “town gas” = “coal gas” = “man-made gas”(?)</a:t>
            </a:r>
          </a:p>
        </p:txBody>
      </p:sp>
    </p:spTree>
    <p:extLst>
      <p:ext uri="{BB962C8B-B14F-4D97-AF65-F5344CB8AC3E}">
        <p14:creationId xmlns:p14="http://schemas.microsoft.com/office/powerpoint/2010/main" val="26804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0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Coal Gas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71550" y="1771651"/>
          <a:ext cx="4877991" cy="55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26025" imgH="369880" progId="ChemDraw.Document.6.0">
                  <p:embed/>
                </p:oleObj>
              </mc:Choice>
              <mc:Fallback>
                <p:oleObj name="CS ChemDraw Drawing" r:id="rId2" imgW="3226025" imgH="369880" progId="ChemDraw.Document.6.0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71651"/>
                        <a:ext cx="4877991" cy="556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701" y="1075306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This is produced by heating coal with water in a closed environment and collecting the gases that are produced.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6289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This had various problems including the highly toxic nature of CO (carbon monoxide).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60045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residue from the process has uses such as asphalt.</a:t>
            </a:r>
          </a:p>
        </p:txBody>
      </p:sp>
    </p:spTree>
    <p:extLst>
      <p:ext uri="{BB962C8B-B14F-4D97-AF65-F5344CB8AC3E}">
        <p14:creationId xmlns:p14="http://schemas.microsoft.com/office/powerpoint/2010/main" val="13954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571" y="603219"/>
            <a:ext cx="317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cleaner burning fuel than coal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876" y="1442648"/>
            <a:ext cx="601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it is a gas its composition is limited to components that are gases at room temperature and 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72" y="2250754"/>
            <a:ext cx="614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Methane (CH</a:t>
            </a:r>
            <a:r>
              <a:rPr lang="en-US" baseline="-25000" dirty="0"/>
              <a:t>4</a:t>
            </a:r>
            <a:r>
              <a:rPr lang="en-US" dirty="0"/>
              <a:t>), Ethane (C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), Propane (C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71" y="3062953"/>
            <a:ext cx="6371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Smaller amounts of: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Carbon dioxide (CO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Nitrogen (N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Hydrogen sulfide (H</a:t>
            </a:r>
            <a:r>
              <a:rPr lang="en-US" baseline="-25000" dirty="0"/>
              <a:t>2</a:t>
            </a:r>
            <a:r>
              <a:rPr lang="en-US" dirty="0"/>
              <a:t>S)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Helium (He)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89876" y="2597003"/>
            <a:ext cx="718054" cy="1886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91056" y="2597003"/>
            <a:ext cx="188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 component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71" y="1001759"/>
            <a:ext cx="331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less complex mixture than coal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5873" y="1001759"/>
            <a:ext cx="71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31762" y="0"/>
            <a:ext cx="164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Natural Gas</a:t>
            </a:r>
          </a:p>
        </p:txBody>
      </p:sp>
    </p:spTree>
    <p:extLst>
      <p:ext uri="{BB962C8B-B14F-4D97-AF65-F5344CB8AC3E}">
        <p14:creationId xmlns:p14="http://schemas.microsoft.com/office/powerpoint/2010/main" val="4593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418" y="1297563"/>
            <a:ext cx="606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“Door to Hell” Turkmenistan – Burning (natural gas) since 1971</a:t>
            </a:r>
          </a:p>
        </p:txBody>
      </p:sp>
      <p:pic>
        <p:nvPicPr>
          <p:cNvPr id="3" name="Picture 2" descr="http://hiddenexposed.com/wp-content/uploads/2014/10/Darvaza-Gas-Crater-in-Turkmenistan-Doorway-to-He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" y="1818934"/>
            <a:ext cx="3859697" cy="20173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-media-cache-ak0.pinimg.com/564x/48/e7/0e/48e70ec35b2583e29edadb6f4fe112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58" y="1908138"/>
            <a:ext cx="2795642" cy="1863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4052097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4"/>
              </a:rPr>
              <a:t>https://en.wikipedia.org/wiki/Darvaza_gas_crater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6287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A834E2-104A-5307-0A10-69912D827FC4}"/>
              </a:ext>
            </a:extLst>
          </p:cNvPr>
          <p:cNvSpPr txBox="1"/>
          <p:nvPr/>
        </p:nvSpPr>
        <p:spPr>
          <a:xfrm>
            <a:off x="1295400" y="1575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Chemistry and Living in the Desert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42804-0BBF-96F5-19D0-787C7DBFE829}"/>
              </a:ext>
            </a:extLst>
          </p:cNvPr>
          <p:cNvSpPr txBox="1"/>
          <p:nvPr/>
        </p:nvSpPr>
        <p:spPr>
          <a:xfrm>
            <a:off x="76200" y="895350"/>
            <a:ext cx="64960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3200" dirty="0">
                <a:solidFill>
                  <a:srgbClr val="FFC000"/>
                </a:solidFill>
              </a:rPr>
              <a:t>Sun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we do and don’t want from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Energy from the sun (fossil fuels vs renewables)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Light/matter interactions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Infrared, heat, greenhouse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Ultraviolet, sunburn, sunscreen, oxygen, ozone layer</a:t>
            </a:r>
          </a:p>
        </p:txBody>
      </p:sp>
    </p:spTree>
    <p:extLst>
      <p:ext uri="{BB962C8B-B14F-4D97-AF65-F5344CB8AC3E}">
        <p14:creationId xmlns:p14="http://schemas.microsoft.com/office/powerpoint/2010/main" val="372610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5" y="819150"/>
            <a:ext cx="6343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Coal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dirty="0"/>
              <a:t>Primarily carbon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dirty="0"/>
              <a:t>Variable amounts of hydrogen, sulfur, oxygen, and nitrogen (mostly present as compounds rather than pure elements)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en-US" dirty="0"/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dirty="0"/>
              <a:t>Formed from trees</a:t>
            </a:r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en-US" dirty="0"/>
              <a:t>The forest material was buried underneath soil and protected from biodegradation and oxidation</a:t>
            </a:r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en-US" dirty="0"/>
              <a:t>Compressed and heated over time</a:t>
            </a:r>
          </a:p>
        </p:txBody>
      </p:sp>
    </p:spTree>
    <p:extLst>
      <p:ext uri="{BB962C8B-B14F-4D97-AF65-F5344CB8AC3E}">
        <p14:creationId xmlns:p14="http://schemas.microsoft.com/office/powerpoint/2010/main" val="1575041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4958" y="1143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Coal</a:t>
            </a:r>
          </a:p>
        </p:txBody>
      </p:sp>
      <p:pic>
        <p:nvPicPr>
          <p:cNvPr id="8" name="Picture 2" descr="http://epcamr.org/home/wp-content/uploads/2012/04/peatco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698074"/>
            <a:ext cx="3209639" cy="17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2.bp.blogspot.com/_HEEiDv8C6cY/S8Vq-r3Q4EI/AAAAAAAAAL8/9y_Ug9_aDiY/s1600/earthco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105"/>
            <a:ext cx="448611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" y="3559928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dirty="0"/>
              <a:t>Most coal is hundreds of millions of years old</a:t>
            </a:r>
          </a:p>
        </p:txBody>
      </p:sp>
    </p:spTree>
    <p:extLst>
      <p:ext uri="{BB962C8B-B14F-4D97-AF65-F5344CB8AC3E}">
        <p14:creationId xmlns:p14="http://schemas.microsoft.com/office/powerpoint/2010/main" val="3433021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F99983-F531-E50B-DF55-359456279F85}"/>
              </a:ext>
            </a:extLst>
          </p:cNvPr>
          <p:cNvSpPr txBox="1"/>
          <p:nvPr/>
        </p:nvSpPr>
        <p:spPr>
          <a:xfrm>
            <a:off x="228600" y="363246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Fossil Fuels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76735-ACDA-57D3-2D49-FB5F5518867A}"/>
              </a:ext>
            </a:extLst>
          </p:cNvPr>
          <p:cNvSpPr txBox="1"/>
          <p:nvPr/>
        </p:nvSpPr>
        <p:spPr>
          <a:xfrm>
            <a:off x="533400" y="1018567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Oil</a:t>
            </a:r>
          </a:p>
          <a:p>
            <a:r>
              <a:rPr lang="en-US" sz="2000" dirty="0"/>
              <a:t>  Natural Gas</a:t>
            </a:r>
          </a:p>
          <a:p>
            <a:r>
              <a:rPr lang="en-US" sz="2000" dirty="0"/>
              <a:t>  Coal</a:t>
            </a:r>
          </a:p>
          <a:p>
            <a:r>
              <a:rPr lang="en-US" sz="20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B9644-B77D-5D51-E34B-88BB2AAFA79E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F0E3F-8D1B-1BDF-DFF8-7CEA12A94CA3}"/>
              </a:ext>
            </a:extLst>
          </p:cNvPr>
          <p:cNvSpPr txBox="1"/>
          <p:nvPr/>
        </p:nvSpPr>
        <p:spPr>
          <a:xfrm>
            <a:off x="304800" y="2376296"/>
            <a:ext cx="570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They all come from plant or animal material that lived hundreds of millions of years ago.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7CEDB-3375-3DE8-4814-07433052E055}"/>
              </a:ext>
            </a:extLst>
          </p:cNvPr>
          <p:cNvSpPr txBox="1"/>
          <p:nvPr/>
        </p:nvSpPr>
        <p:spPr>
          <a:xfrm>
            <a:off x="304800" y="3333750"/>
            <a:ext cx="570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u="sng" dirty="0">
                <a:solidFill>
                  <a:srgbClr val="FFC000"/>
                </a:solidFill>
              </a:rPr>
              <a:t>The energy to make them came from the sun!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/>
              <a:t>(photosynthesis to make the plants)</a:t>
            </a:r>
          </a:p>
        </p:txBody>
      </p:sp>
    </p:spTree>
    <p:extLst>
      <p:ext uri="{BB962C8B-B14F-4D97-AF65-F5344CB8AC3E}">
        <p14:creationId xmlns:p14="http://schemas.microsoft.com/office/powerpoint/2010/main" val="41417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F99983-F531-E50B-DF55-359456279F85}"/>
              </a:ext>
            </a:extLst>
          </p:cNvPr>
          <p:cNvSpPr txBox="1"/>
          <p:nvPr/>
        </p:nvSpPr>
        <p:spPr>
          <a:xfrm>
            <a:off x="228600" y="466264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Bio related energy 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4ABCC-6A6A-EEE1-95A9-9813982CD63F}"/>
              </a:ext>
            </a:extLst>
          </p:cNvPr>
          <p:cNvSpPr txBox="1"/>
          <p:nvPr/>
        </p:nvSpPr>
        <p:spPr>
          <a:xfrm>
            <a:off x="259080" y="1200150"/>
            <a:ext cx="586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Photosynthesis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the energy stored in plant and animal material came </a:t>
            </a:r>
            <a:r>
              <a:rPr lang="en-US" sz="2000" u="sng" dirty="0"/>
              <a:t>from sunlight</a:t>
            </a:r>
            <a:r>
              <a:rPr lang="en-US" sz="20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Animals eat plants – plants get the energy to grow from photosynthesis: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A3CCE-0B0C-7B32-F400-2FD6C4AFBCDF}"/>
              </a:ext>
            </a:extLst>
          </p:cNvPr>
          <p:cNvSpPr txBox="1"/>
          <p:nvPr/>
        </p:nvSpPr>
        <p:spPr>
          <a:xfrm>
            <a:off x="1219200" y="3743295"/>
            <a:ext cx="4312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 CO</a:t>
            </a:r>
            <a:r>
              <a:rPr lang="en-US" sz="2000" baseline="-25000" dirty="0"/>
              <a:t>2</a:t>
            </a:r>
            <a:r>
              <a:rPr lang="en-US" sz="2000" dirty="0"/>
              <a:t> + 6 H</a:t>
            </a:r>
            <a:r>
              <a:rPr lang="en-US" sz="2000" baseline="-25000" dirty="0"/>
              <a:t>2</a:t>
            </a:r>
            <a:r>
              <a:rPr lang="en-US" sz="2000" dirty="0"/>
              <a:t>O       -&gt;        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12</a:t>
            </a:r>
            <a:r>
              <a:rPr lang="en-US" sz="2000" dirty="0"/>
              <a:t>O</a:t>
            </a:r>
            <a:r>
              <a:rPr lang="en-US" sz="2000" baseline="-25000" dirty="0"/>
              <a:t>6</a:t>
            </a:r>
            <a:r>
              <a:rPr lang="en-US" sz="2000" dirty="0"/>
              <a:t> + 6 O</a:t>
            </a:r>
            <a:r>
              <a:rPr lang="en-US" sz="2000" baseline="-25000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F8C22-9477-D1C3-ACF7-8062BC4D2E95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DD291-A0FD-660D-2952-954E1FF2EAEB}"/>
              </a:ext>
            </a:extLst>
          </p:cNvPr>
          <p:cNvSpPr txBox="1"/>
          <p:nvPr/>
        </p:nvSpPr>
        <p:spPr>
          <a:xfrm>
            <a:off x="2819400" y="31051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Light </a:t>
            </a:r>
          </a:p>
          <a:p>
            <a:r>
              <a:rPr lang="en-US" sz="2000" dirty="0"/>
              <a:t>energy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708E4-827A-9278-FE64-EC1A0E0A5A69}"/>
              </a:ext>
            </a:extLst>
          </p:cNvPr>
          <p:cNvSpPr txBox="1"/>
          <p:nvPr/>
        </p:nvSpPr>
        <p:spPr>
          <a:xfrm>
            <a:off x="3733800" y="4143405"/>
            <a:ext cx="89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33362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0A1D4-610C-9DAF-1B46-F7BA0E0AE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8150"/>
            <a:ext cx="4948067" cy="4647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1607C-653B-E031-81B7-5871C4709088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56733-A94D-AC49-7DD8-32ABFEB99073}"/>
              </a:ext>
            </a:extLst>
          </p:cNvPr>
          <p:cNvSpPr txBox="1"/>
          <p:nvPr/>
        </p:nvSpPr>
        <p:spPr>
          <a:xfrm>
            <a:off x="76200" y="1581150"/>
            <a:ext cx="12496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What are those?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2A650F-0312-C211-DC91-F2245F86A8EB}"/>
              </a:ext>
            </a:extLst>
          </p:cNvPr>
          <p:cNvCxnSpPr>
            <a:cxnSpLocks/>
          </p:cNvCxnSpPr>
          <p:nvPr/>
        </p:nvCxnSpPr>
        <p:spPr>
          <a:xfrm flipV="1">
            <a:off x="1143000" y="1352550"/>
            <a:ext cx="1066800" cy="3810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F99983-F531-E50B-DF55-359456279F85}"/>
              </a:ext>
            </a:extLst>
          </p:cNvPr>
          <p:cNvSpPr txBox="1"/>
          <p:nvPr/>
        </p:nvSpPr>
        <p:spPr>
          <a:xfrm>
            <a:off x="228600" y="466264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Renewable Electricity 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5DCA4-B7CC-3A60-40DD-892553160748}"/>
              </a:ext>
            </a:extLst>
          </p:cNvPr>
          <p:cNvSpPr txBox="1"/>
          <p:nvPr/>
        </p:nvSpPr>
        <p:spPr>
          <a:xfrm>
            <a:off x="198120" y="927929"/>
            <a:ext cx="269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that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261D0-655C-068E-2409-DBF99DFAB45A}"/>
              </a:ext>
            </a:extLst>
          </p:cNvPr>
          <p:cNvSpPr txBox="1"/>
          <p:nvPr/>
        </p:nvSpPr>
        <p:spPr>
          <a:xfrm>
            <a:off x="220980" y="1428750"/>
            <a:ext cx="1607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Renewable</a:t>
            </a:r>
          </a:p>
          <a:p>
            <a:r>
              <a:rPr lang="en-US" sz="2000" dirty="0"/>
              <a:t>Solar</a:t>
            </a:r>
          </a:p>
          <a:p>
            <a:r>
              <a:rPr lang="en-US" sz="2000" dirty="0"/>
              <a:t>Wind</a:t>
            </a:r>
          </a:p>
          <a:p>
            <a:r>
              <a:rPr lang="en-US" sz="2000" dirty="0"/>
              <a:t>Hydroelectric</a:t>
            </a:r>
          </a:p>
          <a:p>
            <a:r>
              <a:rPr lang="en-US" sz="2000" dirty="0"/>
              <a:t>Biofuels</a:t>
            </a:r>
          </a:p>
          <a:p>
            <a:r>
              <a:rPr lang="en-US" sz="2000" dirty="0"/>
              <a:t>  ethanol</a:t>
            </a:r>
          </a:p>
          <a:p>
            <a:r>
              <a:rPr lang="en-US" sz="2000" dirty="0"/>
              <a:t>  biodiesel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76735-ACDA-57D3-2D49-FB5F5518867A}"/>
              </a:ext>
            </a:extLst>
          </p:cNvPr>
          <p:cNvSpPr txBox="1"/>
          <p:nvPr/>
        </p:nvSpPr>
        <p:spPr>
          <a:xfrm>
            <a:off x="3200400" y="142875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Non-Renewable</a:t>
            </a:r>
          </a:p>
          <a:p>
            <a:r>
              <a:rPr lang="en-US" sz="2000" u="sng" dirty="0"/>
              <a:t>“Fossil Fuels”</a:t>
            </a:r>
          </a:p>
          <a:p>
            <a:r>
              <a:rPr lang="en-US" sz="2000" dirty="0"/>
              <a:t>  Coal</a:t>
            </a:r>
          </a:p>
          <a:p>
            <a:r>
              <a:rPr lang="en-US" sz="2000" dirty="0"/>
              <a:t>  Natural Gas</a:t>
            </a:r>
          </a:p>
          <a:p>
            <a:r>
              <a:rPr lang="en-US" sz="2000" dirty="0"/>
              <a:t>  Oil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B9644-B77D-5D51-E34B-88BB2AAFA79E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</p:spTree>
    <p:extLst>
      <p:ext uri="{BB962C8B-B14F-4D97-AF65-F5344CB8AC3E}">
        <p14:creationId xmlns:p14="http://schemas.microsoft.com/office/powerpoint/2010/main" val="31566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E349D1-3902-EE33-009D-882042BBB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3" y="552450"/>
            <a:ext cx="6054313" cy="403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45F46A-7011-AF05-C94C-E764A86F234C}"/>
              </a:ext>
            </a:extLst>
          </p:cNvPr>
          <p:cNvSpPr txBox="1"/>
          <p:nvPr/>
        </p:nvSpPr>
        <p:spPr>
          <a:xfrm>
            <a:off x="1828800" y="4665806"/>
            <a:ext cx="3429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https://www.energy.gov/eere/renewable-energy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EC2457-B797-2499-5B2A-45C85838B8FF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</p:spTree>
    <p:extLst>
      <p:ext uri="{BB962C8B-B14F-4D97-AF65-F5344CB8AC3E}">
        <p14:creationId xmlns:p14="http://schemas.microsoft.com/office/powerpoint/2010/main" val="1575416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020" y="3810"/>
            <a:ext cx="3210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Solar Energy Generation</a:t>
            </a:r>
          </a:p>
        </p:txBody>
      </p:sp>
      <p:pic>
        <p:nvPicPr>
          <p:cNvPr id="37890" name="Picture 2" descr="http://upsgenerator.com/wp-content/uploads/2016/02/SOLAR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9" y="1371600"/>
            <a:ext cx="3166838" cy="2114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https://upload.wikimedia.org/wikipedia/commons/b/b6/Solar_tw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34" y="1544106"/>
            <a:ext cx="3426890" cy="17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76000" y="3486150"/>
            <a:ext cx="322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going on in this one?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561F-C362-D36F-513C-D9C609D6500C}"/>
              </a:ext>
            </a:extLst>
          </p:cNvPr>
          <p:cNvSpPr txBox="1"/>
          <p:nvPr/>
        </p:nvSpPr>
        <p:spPr>
          <a:xfrm>
            <a:off x="285750" y="509408"/>
            <a:ext cx="657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 use of energy from the sun</a:t>
            </a:r>
          </a:p>
        </p:txBody>
      </p:sp>
    </p:spTree>
    <p:extLst>
      <p:ext uri="{BB962C8B-B14F-4D97-AF65-F5344CB8AC3E}">
        <p14:creationId xmlns:p14="http://schemas.microsoft.com/office/powerpoint/2010/main" val="32439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585" y="11430"/>
            <a:ext cx="371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Electrical Energy Generation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476" y="470730"/>
            <a:ext cx="657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Steam (from burning fuels), wind (air), or water all are used to rotate a turbine-type apparatus to spin a generator.</a:t>
            </a:r>
          </a:p>
        </p:txBody>
      </p:sp>
      <p:pic>
        <p:nvPicPr>
          <p:cNvPr id="38914" name="Picture 2" descr="http://vignette3.wikia.nocookie.net/gcse/images/4/4d/Hydroelectric_power_plant.gif/revision/latest?cb=20080418165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276350"/>
            <a:ext cx="3516416" cy="1777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energy.gov/sites/prod/files/styles/borealis_default_hero_respondlarge/public/ir_wind_how_turbine_works_2.jpg?itok=hFoOST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" y="1355952"/>
            <a:ext cx="2987130" cy="1657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C4D214-D99D-66A9-708A-BB4799E4B6DE}"/>
              </a:ext>
            </a:extLst>
          </p:cNvPr>
          <p:cNvSpPr txBox="1"/>
          <p:nvPr/>
        </p:nvSpPr>
        <p:spPr>
          <a:xfrm>
            <a:off x="142875" y="3233143"/>
            <a:ext cx="657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– Comes from the sun heating the earth’s surface unevenly, leading to air movement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BF476-34BD-0084-1624-889247D52A55}"/>
              </a:ext>
            </a:extLst>
          </p:cNvPr>
          <p:cNvSpPr txBox="1"/>
          <p:nvPr/>
        </p:nvSpPr>
        <p:spPr>
          <a:xfrm>
            <a:off x="135930" y="3867150"/>
            <a:ext cx="657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power – Water is raised to a higher gravitational potential energy by evaporating and precipitating - powered by the sun</a:t>
            </a:r>
          </a:p>
        </p:txBody>
      </p:sp>
    </p:spTree>
    <p:extLst>
      <p:ext uri="{BB962C8B-B14F-4D97-AF65-F5344CB8AC3E}">
        <p14:creationId xmlns:p14="http://schemas.microsoft.com/office/powerpoint/2010/main" val="21257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F99983-F531-E50B-DF55-359456279F85}"/>
              </a:ext>
            </a:extLst>
          </p:cNvPr>
          <p:cNvSpPr txBox="1"/>
          <p:nvPr/>
        </p:nvSpPr>
        <p:spPr>
          <a:xfrm>
            <a:off x="228600" y="466264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Electricity 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261D0-655C-068E-2409-DBF99DFAB45A}"/>
              </a:ext>
            </a:extLst>
          </p:cNvPr>
          <p:cNvSpPr txBox="1"/>
          <p:nvPr/>
        </p:nvSpPr>
        <p:spPr>
          <a:xfrm>
            <a:off x="220980" y="1200150"/>
            <a:ext cx="1607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Renewable</a:t>
            </a:r>
          </a:p>
          <a:p>
            <a:r>
              <a:rPr lang="en-US" sz="2000" dirty="0"/>
              <a:t>Solar</a:t>
            </a:r>
          </a:p>
          <a:p>
            <a:r>
              <a:rPr lang="en-US" sz="2000" dirty="0"/>
              <a:t>Wind</a:t>
            </a:r>
          </a:p>
          <a:p>
            <a:r>
              <a:rPr lang="en-US" sz="2000" dirty="0"/>
              <a:t>Hydroelectric</a:t>
            </a:r>
          </a:p>
          <a:p>
            <a:r>
              <a:rPr lang="en-US" sz="2000" dirty="0"/>
              <a:t>Biofuels</a:t>
            </a:r>
          </a:p>
          <a:p>
            <a:r>
              <a:rPr lang="en-US" sz="2000" dirty="0"/>
              <a:t>  ethanol</a:t>
            </a:r>
          </a:p>
          <a:p>
            <a:r>
              <a:rPr lang="en-US" sz="2000" dirty="0"/>
              <a:t>  biodiesel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76735-ACDA-57D3-2D49-FB5F5518867A}"/>
              </a:ext>
            </a:extLst>
          </p:cNvPr>
          <p:cNvSpPr txBox="1"/>
          <p:nvPr/>
        </p:nvSpPr>
        <p:spPr>
          <a:xfrm>
            <a:off x="3200400" y="120015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Non-Renewable</a:t>
            </a:r>
          </a:p>
          <a:p>
            <a:r>
              <a:rPr lang="en-US" sz="2000" u="sng" dirty="0"/>
              <a:t>“Fossil Fuels”</a:t>
            </a:r>
          </a:p>
          <a:p>
            <a:r>
              <a:rPr lang="en-US" sz="2000" dirty="0"/>
              <a:t>  Coal</a:t>
            </a:r>
          </a:p>
          <a:p>
            <a:r>
              <a:rPr lang="en-US" sz="2000" dirty="0"/>
              <a:t>  Natural Gas</a:t>
            </a:r>
          </a:p>
          <a:p>
            <a:r>
              <a:rPr lang="en-US" sz="2000" dirty="0"/>
              <a:t>  Oil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C8AA3-E365-A27F-C4EC-114D7CA12BA4}"/>
              </a:ext>
            </a:extLst>
          </p:cNvPr>
          <p:cNvSpPr txBox="1"/>
          <p:nvPr/>
        </p:nvSpPr>
        <p:spPr>
          <a:xfrm>
            <a:off x="495300" y="3883952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B050"/>
                </a:solidFill>
              </a:rPr>
              <a:t>All of the energy here ultimately came from the sun!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B9644-B77D-5D51-E34B-88BB2AAFA79E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</p:spTree>
    <p:extLst>
      <p:ext uri="{BB962C8B-B14F-4D97-AF65-F5344CB8AC3E}">
        <p14:creationId xmlns:p14="http://schemas.microsoft.com/office/powerpoint/2010/main" val="375909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6BFA7B-5071-B9D8-8997-8E58CCC7372C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D8385-0F01-0404-08C5-246DE78FD281}"/>
              </a:ext>
            </a:extLst>
          </p:cNvPr>
          <p:cNvSpPr txBox="1"/>
          <p:nvPr/>
        </p:nvSpPr>
        <p:spPr>
          <a:xfrm>
            <a:off x="152400" y="642865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Many things that we do require energy!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3D478-2520-4855-8722-BA159D0C16FA}"/>
              </a:ext>
            </a:extLst>
          </p:cNvPr>
          <p:cNvSpPr txBox="1"/>
          <p:nvPr/>
        </p:nvSpPr>
        <p:spPr>
          <a:xfrm>
            <a:off x="228600" y="1418554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Like what?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1C41C-6B44-9048-90CC-A95D3B7B9734}"/>
              </a:ext>
            </a:extLst>
          </p:cNvPr>
          <p:cNvSpPr txBox="1"/>
          <p:nvPr/>
        </p:nvSpPr>
        <p:spPr>
          <a:xfrm>
            <a:off x="342900" y="1840081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Lighting, TV, devices, heating, cooling, power tools, cooking, cleaning (vacuum, dishwasher, clothes washer)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EE363-3CFB-8CF1-FB9A-050A1C02D235}"/>
              </a:ext>
            </a:extLst>
          </p:cNvPr>
          <p:cNvSpPr txBox="1"/>
          <p:nvPr/>
        </p:nvSpPr>
        <p:spPr>
          <a:xfrm>
            <a:off x="152400" y="1009236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use electricity to power many machines and processes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AE1D2-D34B-364E-1E54-3A9AF49B7DB1}"/>
              </a:ext>
            </a:extLst>
          </p:cNvPr>
          <p:cNvSpPr txBox="1"/>
          <p:nvPr/>
        </p:nvSpPr>
        <p:spPr>
          <a:xfrm>
            <a:off x="228600" y="2603342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is the other (not electricity) major method that we use to power things? Give examples.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F8DF3-EEAE-A6BA-E25E-2102DF5CCD35}"/>
              </a:ext>
            </a:extLst>
          </p:cNvPr>
          <p:cNvSpPr txBox="1"/>
          <p:nvPr/>
        </p:nvSpPr>
        <p:spPr>
          <a:xfrm>
            <a:off x="304800" y="348615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Burning fuels! Cooking, heating. Big one – transportation. </a:t>
            </a:r>
          </a:p>
        </p:txBody>
      </p:sp>
    </p:spTree>
    <p:extLst>
      <p:ext uri="{BB962C8B-B14F-4D97-AF65-F5344CB8AC3E}">
        <p14:creationId xmlns:p14="http://schemas.microsoft.com/office/powerpoint/2010/main" val="42356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DC6C69-D1AC-3C33-BAF8-1CD14ED1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61950"/>
            <a:ext cx="4228033" cy="39668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949E7A-7E6B-76FD-7D7F-4AEF429F1C8D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F56BB1-2422-6E97-91EC-F8A8FB9F7F81}"/>
              </a:ext>
            </a:extLst>
          </p:cNvPr>
          <p:cNvSpPr txBox="1"/>
          <p:nvPr/>
        </p:nvSpPr>
        <p:spPr>
          <a:xfrm>
            <a:off x="228600" y="450150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nuclear power did not come from the sun!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F3C38-C379-9D07-EA61-90B532145B97}"/>
              </a:ext>
            </a:extLst>
          </p:cNvPr>
          <p:cNvSpPr txBox="1"/>
          <p:nvPr/>
        </p:nvSpPr>
        <p:spPr>
          <a:xfrm>
            <a:off x="5638800" y="1977150"/>
            <a:ext cx="1021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Nuclear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70E1AC-FD54-C52D-2253-3EB18AE77FA3}"/>
              </a:ext>
            </a:extLst>
          </p:cNvPr>
          <p:cNvCxnSpPr>
            <a:cxnSpLocks/>
          </p:cNvCxnSpPr>
          <p:nvPr/>
        </p:nvCxnSpPr>
        <p:spPr>
          <a:xfrm flipH="1" flipV="1">
            <a:off x="5029200" y="1941640"/>
            <a:ext cx="609600" cy="1706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8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6BFA7B-5071-B9D8-8997-8E58CCC7372C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D8385-0F01-0404-08C5-246DE78FD281}"/>
              </a:ext>
            </a:extLst>
          </p:cNvPr>
          <p:cNvSpPr txBox="1"/>
          <p:nvPr/>
        </p:nvSpPr>
        <p:spPr>
          <a:xfrm>
            <a:off x="152400" y="496889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Burning fuels vs using electricity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EE363-3CFB-8CF1-FB9A-050A1C02D235}"/>
              </a:ext>
            </a:extLst>
          </p:cNvPr>
          <p:cNvSpPr txBox="1"/>
          <p:nvPr/>
        </p:nvSpPr>
        <p:spPr>
          <a:xfrm>
            <a:off x="152400" y="1009236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some types of transportation, fuel burning engines are apparently the only way to 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E5EAA-B742-0101-C38F-340A34E928FA}"/>
              </a:ext>
            </a:extLst>
          </p:cNvPr>
          <p:cNvSpPr txBox="1"/>
          <p:nvPr/>
        </p:nvSpPr>
        <p:spPr>
          <a:xfrm>
            <a:off x="175591" y="181727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Examples?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89B0E-54BF-AC33-2019-9629AAD08B95}"/>
              </a:ext>
            </a:extLst>
          </p:cNvPr>
          <p:cNvSpPr txBox="1"/>
          <p:nvPr/>
        </p:nvSpPr>
        <p:spPr>
          <a:xfrm>
            <a:off x="152400" y="231753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Cars? – Not anymore! The last 10 years or so has seen the widespread adoption and use of electric cars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9C146-F426-1B7A-9575-579BA587F7AC}"/>
              </a:ext>
            </a:extLst>
          </p:cNvPr>
          <p:cNvSpPr txBox="1"/>
          <p:nvPr/>
        </p:nvSpPr>
        <p:spPr>
          <a:xfrm>
            <a:off x="152400" y="3125568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Aircraft – We are yet to see </a:t>
            </a:r>
            <a:r>
              <a:rPr lang="en-US" sz="2000" u="sng" dirty="0"/>
              <a:t>practical</a:t>
            </a:r>
            <a:r>
              <a:rPr lang="en-US" sz="2000" dirty="0"/>
              <a:t> human-carrying electric aircraft</a:t>
            </a:r>
          </a:p>
        </p:txBody>
      </p:sp>
    </p:spTree>
    <p:extLst>
      <p:ext uri="{BB962C8B-B14F-4D97-AF65-F5344CB8AC3E}">
        <p14:creationId xmlns:p14="http://schemas.microsoft.com/office/powerpoint/2010/main" val="32414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6BFA7B-5071-B9D8-8997-8E58CCC7372C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486FFA-B3CD-7054-85BA-0D944B203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840" y="1088813"/>
            <a:ext cx="3010320" cy="3791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E9015E-9CAA-340E-A912-2A2344B30806}"/>
              </a:ext>
            </a:extLst>
          </p:cNvPr>
          <p:cNvSpPr txBox="1"/>
          <p:nvPr/>
        </p:nvSpPr>
        <p:spPr>
          <a:xfrm>
            <a:off x="4267200" y="4789199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York Times 10-19-2023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D8385-0F01-0404-08C5-246DE78FD281}"/>
              </a:ext>
            </a:extLst>
          </p:cNvPr>
          <p:cNvSpPr txBox="1"/>
          <p:nvPr/>
        </p:nvSpPr>
        <p:spPr>
          <a:xfrm>
            <a:off x="152400" y="41606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Electric Cars</a:t>
            </a:r>
            <a:r>
              <a:rPr lang="en-US" sz="2000" dirty="0"/>
              <a:t>  - electric models as percentage of total passenger vehicle sales</a:t>
            </a:r>
          </a:p>
        </p:txBody>
      </p:sp>
    </p:spTree>
    <p:extLst>
      <p:ext uri="{BB962C8B-B14F-4D97-AF65-F5344CB8AC3E}">
        <p14:creationId xmlns:p14="http://schemas.microsoft.com/office/powerpoint/2010/main" val="204519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6BFA7B-5071-B9D8-8997-8E58CCC7372C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D8385-0F01-0404-08C5-246DE78FD281}"/>
              </a:ext>
            </a:extLst>
          </p:cNvPr>
          <p:cNvSpPr txBox="1"/>
          <p:nvPr/>
        </p:nvSpPr>
        <p:spPr>
          <a:xfrm>
            <a:off x="152400" y="41606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Electric Airplanes?</a:t>
            </a:r>
            <a:r>
              <a:rPr lang="en-US" sz="2000" dirty="0"/>
              <a:t>  - they are certainly being investigated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2C45B-549A-5411-34D1-6ED9A02F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71550"/>
            <a:ext cx="3657600" cy="40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6BFA7B-5071-B9D8-8997-8E58CCC7372C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D8385-0F01-0404-08C5-246DE78FD281}"/>
              </a:ext>
            </a:extLst>
          </p:cNvPr>
          <p:cNvSpPr txBox="1"/>
          <p:nvPr/>
        </p:nvSpPr>
        <p:spPr>
          <a:xfrm>
            <a:off x="152400" y="43815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Transport</a:t>
            </a:r>
            <a:r>
              <a:rPr lang="en-US" sz="2000" dirty="0"/>
              <a:t>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Why do we need to use fuel burning engines rather than electricity for making an airplane fly?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B19266-461D-F104-1A9D-5EE2832517AE}"/>
              </a:ext>
            </a:extLst>
          </p:cNvPr>
          <p:cNvSpPr txBox="1"/>
          <p:nvPr/>
        </p:nvSpPr>
        <p:spPr>
          <a:xfrm>
            <a:off x="114300" y="1581150"/>
            <a:ext cx="67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all about the energy that can be stored for a given mass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DEF81-4419-61FD-60C1-968F30036B67}"/>
              </a:ext>
            </a:extLst>
          </p:cNvPr>
          <p:cNvSpPr txBox="1"/>
          <p:nvPr/>
        </p:nvSpPr>
        <p:spPr>
          <a:xfrm>
            <a:off x="106680" y="2068354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have quite powerful electric devices in the home, which is fine when you can have effectively unlimited energy by plugging it into a wall socket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6610C-CEEC-CFA3-E09F-BB4AFF10890E}"/>
              </a:ext>
            </a:extLst>
          </p:cNvPr>
          <p:cNvSpPr txBox="1"/>
          <p:nvPr/>
        </p:nvSpPr>
        <p:spPr>
          <a:xfrm>
            <a:off x="106680" y="314319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But 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is presently no competition between the amount of energy that can be carried by a given mass of gasoline or aviation fuel vs batteries (much, much less)! This extra energy is absolutely necessary in some cases, like for airplanes.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90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1104"/>
            <a:ext cx="21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Energy Content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4575" y="1407818"/>
            <a:ext cx="19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Lead acid battery?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4575" y="1755059"/>
            <a:ext cx="20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Lithium ion battery?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107" y="1694062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Gasoline	  46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446" y="4905974"/>
            <a:ext cx="197361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hlinkClick r:id="rId2"/>
              </a:rPr>
              <a:t>https://en.wikipedia.org/wiki/Energy_density</a:t>
            </a:r>
            <a:endParaRPr lang="en-US" sz="750" dirty="0"/>
          </a:p>
        </p:txBody>
      </p:sp>
      <p:sp>
        <p:nvSpPr>
          <p:cNvPr id="9" name="TextBox 8"/>
          <p:cNvSpPr txBox="1"/>
          <p:nvPr/>
        </p:nvSpPr>
        <p:spPr>
          <a:xfrm>
            <a:off x="492807" y="1979812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Diesel	  	  48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987" y="1408312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Methane	  55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987" y="953059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Hydrogen	142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987" y="2450228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Ethanol	  26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505" y="4113376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Uranium	80,620,000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8279" y="431778"/>
            <a:ext cx="332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mega joules (M/J) per kilogram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8002" y="141085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9716" y="175709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0.4-0.9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9616" y="2793128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Wood	                   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8268C-FB20-1DFD-C577-BE8AD78CB95C}"/>
              </a:ext>
            </a:extLst>
          </p:cNvPr>
          <p:cNvSpPr txBox="1"/>
          <p:nvPr/>
        </p:nvSpPr>
        <p:spPr>
          <a:xfrm>
            <a:off x="499696" y="4485741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Antimatter-matter annihilation	89,876,000,000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AE0B1-BAAD-E575-E0A1-787EC8108FA6}"/>
              </a:ext>
            </a:extLst>
          </p:cNvPr>
          <p:cNvSpPr txBox="1"/>
          <p:nvPr/>
        </p:nvSpPr>
        <p:spPr>
          <a:xfrm>
            <a:off x="228600" y="3309336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Importantly, a large fraction of the mass of the chemical reactants (O</a:t>
            </a:r>
            <a:r>
              <a:rPr lang="en-US" baseline="-25000" dirty="0"/>
              <a:t>2 </a:t>
            </a:r>
            <a:r>
              <a:rPr lang="en-US" dirty="0"/>
              <a:t>from the air) doesn’t have to be carried by fuel-burning vehicles</a:t>
            </a:r>
          </a:p>
        </p:txBody>
      </p:sp>
    </p:spTree>
    <p:extLst>
      <p:ext uri="{BB962C8B-B14F-4D97-AF65-F5344CB8AC3E}">
        <p14:creationId xmlns:p14="http://schemas.microsoft.com/office/powerpoint/2010/main" val="94470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18" grpId="0"/>
      <p:bldP spid="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6BFA7B-5071-B9D8-8997-8E58CCC7372C}"/>
              </a:ext>
            </a:extLst>
          </p:cNvPr>
          <p:cNvSpPr txBox="1"/>
          <p:nvPr/>
        </p:nvSpPr>
        <p:spPr>
          <a:xfrm>
            <a:off x="1905000" y="4599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Energy from the Sun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D8385-0F01-0404-08C5-246DE78FD281}"/>
              </a:ext>
            </a:extLst>
          </p:cNvPr>
          <p:cNvSpPr txBox="1"/>
          <p:nvPr/>
        </p:nvSpPr>
        <p:spPr>
          <a:xfrm>
            <a:off x="152400" y="496889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So, our energy needs are met by using electricity or burning fuels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EE363-3CFB-8CF1-FB9A-050A1C02D235}"/>
              </a:ext>
            </a:extLst>
          </p:cNvPr>
          <p:cNvSpPr txBox="1"/>
          <p:nvPr/>
        </p:nvSpPr>
        <p:spPr>
          <a:xfrm>
            <a:off x="152400" y="1505297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Hang on – </a:t>
            </a:r>
            <a:r>
              <a:rPr lang="en-US" sz="2000" dirty="0">
                <a:solidFill>
                  <a:srgbClr val="FF0000"/>
                </a:solidFill>
              </a:rPr>
              <a:t>Where does the electricity come from?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3BF86-DDA4-722D-A2A0-B75462975672}"/>
              </a:ext>
            </a:extLst>
          </p:cNvPr>
          <p:cNvSpPr txBox="1"/>
          <p:nvPr/>
        </p:nvSpPr>
        <p:spPr>
          <a:xfrm>
            <a:off x="381000" y="220593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Mostly from </a:t>
            </a:r>
            <a:r>
              <a:rPr lang="en-US" sz="2000" u="sng" dirty="0"/>
              <a:t>burning fuels!</a:t>
            </a:r>
            <a:r>
              <a:rPr lang="en-US" sz="2000" dirty="0"/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79CCB0D35A846A48CBA4DE1C7108A" ma:contentTypeVersion="14" ma:contentTypeDescription="Create a new document." ma:contentTypeScope="" ma:versionID="3fca7c1c5f162c7b3e93b45a26fd6618">
  <xsd:schema xmlns:xsd="http://www.w3.org/2001/XMLSchema" xmlns:xs="http://www.w3.org/2001/XMLSchema" xmlns:p="http://schemas.microsoft.com/office/2006/metadata/properties" xmlns:ns3="251e3a25-7d05-4057-8924-4838a9b47ce1" xmlns:ns4="1ccb9f65-3c3c-4cbd-ae24-cacf6dd38382" targetNamespace="http://schemas.microsoft.com/office/2006/metadata/properties" ma:root="true" ma:fieldsID="c6d7a0c1cc2dc81a2f5c0e8aa124da7d" ns3:_="" ns4:_="">
    <xsd:import namespace="251e3a25-7d05-4057-8924-4838a9b47ce1"/>
    <xsd:import namespace="1ccb9f65-3c3c-4cbd-ae24-cacf6dd383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e3a25-7d05-4057-8924-4838a9b47c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b9f65-3c3c-4cbd-ae24-cacf6dd3838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1A0C90-D723-4508-9B3D-44F1AE2F2A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C1B885-BAD5-47CF-A1B3-47B71F6BFCB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251e3a25-7d05-4057-8924-4838a9b47ce1"/>
    <ds:schemaRef ds:uri="1ccb9f65-3c3c-4cbd-ae24-cacf6dd3838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E749DC-9799-4083-AEB8-11E4470BE1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1e3a25-7d05-4057-8924-4838a9b47ce1"/>
    <ds:schemaRef ds:uri="1ccb9f65-3c3c-4cbd-ae24-cacf6dd38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1161</Words>
  <Application>Microsoft Office PowerPoint</Application>
  <PresentationFormat>Custom</PresentationFormat>
  <Paragraphs>184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Christie, Hamish S - (hamishc)</dc:creator>
  <cp:lastModifiedBy>Christie, Hamish S - (hamishc)</cp:lastModifiedBy>
  <cp:revision>169</cp:revision>
  <dcterms:created xsi:type="dcterms:W3CDTF">2016-06-21T15:12:42Z</dcterms:created>
  <dcterms:modified xsi:type="dcterms:W3CDTF">2024-08-02T23:23:06Z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0x010100FBE79CCB0D35A846A48CBA4DE1C7108A</vt:lpwstr>
  </property>
</Properties>
</file>