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0"/>
  </p:notesMasterIdLst>
  <p:sldIdLst>
    <p:sldId id="737" r:id="rId5"/>
    <p:sldId id="724" r:id="rId6"/>
    <p:sldId id="723" r:id="rId7"/>
    <p:sldId id="728" r:id="rId8"/>
    <p:sldId id="725" r:id="rId9"/>
    <p:sldId id="726" r:id="rId10"/>
    <p:sldId id="338" r:id="rId11"/>
    <p:sldId id="341" r:id="rId12"/>
    <p:sldId id="730" r:id="rId13"/>
    <p:sldId id="350" r:id="rId14"/>
    <p:sldId id="733" r:id="rId15"/>
    <p:sldId id="750" r:id="rId16"/>
    <p:sldId id="329" r:id="rId17"/>
    <p:sldId id="354" r:id="rId18"/>
    <p:sldId id="355" r:id="rId19"/>
    <p:sldId id="356" r:id="rId20"/>
    <p:sldId id="353" r:id="rId21"/>
    <p:sldId id="743" r:id="rId22"/>
    <p:sldId id="357" r:id="rId23"/>
    <p:sldId id="359" r:id="rId24"/>
    <p:sldId id="358" r:id="rId25"/>
    <p:sldId id="744" r:id="rId26"/>
    <p:sldId id="360" r:id="rId27"/>
    <p:sldId id="364" r:id="rId28"/>
    <p:sldId id="343" r:id="rId29"/>
    <p:sldId id="361" r:id="rId30"/>
    <p:sldId id="363" r:id="rId31"/>
    <p:sldId id="362" r:id="rId32"/>
    <p:sldId id="746" r:id="rId33"/>
    <p:sldId id="365" r:id="rId34"/>
    <p:sldId id="366" r:id="rId35"/>
    <p:sldId id="367" r:id="rId36"/>
    <p:sldId id="747" r:id="rId37"/>
    <p:sldId id="368" r:id="rId38"/>
    <p:sldId id="369" r:id="rId39"/>
    <p:sldId id="370" r:id="rId40"/>
    <p:sldId id="748" r:id="rId41"/>
    <p:sldId id="371" r:id="rId42"/>
    <p:sldId id="742" r:id="rId43"/>
    <p:sldId id="749" r:id="rId44"/>
    <p:sldId id="377" r:id="rId45"/>
    <p:sldId id="378" r:id="rId46"/>
    <p:sldId id="376" r:id="rId47"/>
    <p:sldId id="375" r:id="rId48"/>
    <p:sldId id="740" r:id="rId49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542247-00E9-44A8-AA18-358ECA73FEAE}" v="86" dt="2024-07-30T18:31:10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9" autoAdjust="0"/>
    <p:restoredTop sz="94660"/>
  </p:normalViewPr>
  <p:slideViewPr>
    <p:cSldViewPr>
      <p:cViewPr varScale="1">
        <p:scale>
          <a:sx n="127" d="100"/>
          <a:sy n="127" d="100"/>
        </p:scale>
        <p:origin x="1218" y="120"/>
      </p:cViewPr>
      <p:guideLst>
        <p:guide orient="horz" pos="162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, Hamish S - (hamishc)" userId="1b943b3d-cef8-4861-be5d-02f7ccfbde82" providerId="ADAL" clId="{DC542247-00E9-44A8-AA18-358ECA73FEAE}"/>
    <pc:docChg chg="undo custSel addSld delSld modSld">
      <pc:chgData name="Christie, Hamish S - (hamishc)" userId="1b943b3d-cef8-4861-be5d-02f7ccfbde82" providerId="ADAL" clId="{DC542247-00E9-44A8-AA18-358ECA73FEAE}" dt="2024-07-30T18:31:39.338" v="655" actId="20577"/>
      <pc:docMkLst>
        <pc:docMk/>
      </pc:docMkLst>
      <pc:sldChg chg="del">
        <pc:chgData name="Christie, Hamish S - (hamishc)" userId="1b943b3d-cef8-4861-be5d-02f7ccfbde82" providerId="ADAL" clId="{DC542247-00E9-44A8-AA18-358ECA73FEAE}" dt="2024-07-30T17:49:03.248" v="1" actId="47"/>
        <pc:sldMkLst>
          <pc:docMk/>
          <pc:sldMk cId="1239088275" sldId="256"/>
        </pc:sldMkLst>
      </pc:sldChg>
      <pc:sldChg chg="del">
        <pc:chgData name="Christie, Hamish S - (hamishc)" userId="1b943b3d-cef8-4861-be5d-02f7ccfbde82" providerId="ADAL" clId="{DC542247-00E9-44A8-AA18-358ECA73FEAE}" dt="2024-07-30T18:21:56.394" v="289" actId="47"/>
        <pc:sldMkLst>
          <pc:docMk/>
          <pc:sldMk cId="3100232604" sldId="305"/>
        </pc:sldMkLst>
      </pc:sldChg>
      <pc:sldChg chg="modSp mod">
        <pc:chgData name="Christie, Hamish S - (hamishc)" userId="1b943b3d-cef8-4861-be5d-02f7ccfbde82" providerId="ADAL" clId="{DC542247-00E9-44A8-AA18-358ECA73FEAE}" dt="2024-07-30T17:49:32.528" v="5" actId="1036"/>
        <pc:sldMkLst>
          <pc:docMk/>
          <pc:sldMk cId="1075367008" sldId="341"/>
        </pc:sldMkLst>
        <pc:spChg chg="mod">
          <ac:chgData name="Christie, Hamish S - (hamishc)" userId="1b943b3d-cef8-4861-be5d-02f7ccfbde82" providerId="ADAL" clId="{DC542247-00E9-44A8-AA18-358ECA73FEAE}" dt="2024-07-30T17:49:32.528" v="5" actId="1036"/>
          <ac:spMkLst>
            <pc:docMk/>
            <pc:sldMk cId="1075367008" sldId="341"/>
            <ac:spMk id="3" creationId="{00000000-0000-0000-0000-000000000000}"/>
          </ac:spMkLst>
        </pc:spChg>
      </pc:sldChg>
      <pc:sldChg chg="modSp mod">
        <pc:chgData name="Christie, Hamish S - (hamishc)" userId="1b943b3d-cef8-4861-be5d-02f7ccfbde82" providerId="ADAL" clId="{DC542247-00E9-44A8-AA18-358ECA73FEAE}" dt="2024-07-30T17:53:19.345" v="40" actId="20577"/>
        <pc:sldMkLst>
          <pc:docMk/>
          <pc:sldMk cId="2085306223" sldId="359"/>
        </pc:sldMkLst>
        <pc:spChg chg="mod">
          <ac:chgData name="Christie, Hamish S - (hamishc)" userId="1b943b3d-cef8-4861-be5d-02f7ccfbde82" providerId="ADAL" clId="{DC542247-00E9-44A8-AA18-358ECA73FEAE}" dt="2024-07-30T17:53:19.345" v="40" actId="20577"/>
          <ac:spMkLst>
            <pc:docMk/>
            <pc:sldMk cId="2085306223" sldId="359"/>
            <ac:spMk id="9" creationId="{00000000-0000-0000-0000-000000000000}"/>
          </ac:spMkLst>
        </pc:spChg>
        <pc:spChg chg="mod">
          <ac:chgData name="Christie, Hamish S - (hamishc)" userId="1b943b3d-cef8-4861-be5d-02f7ccfbde82" providerId="ADAL" clId="{DC542247-00E9-44A8-AA18-358ECA73FEAE}" dt="2024-07-30T17:52:37.853" v="27" actId="1038"/>
          <ac:spMkLst>
            <pc:docMk/>
            <pc:sldMk cId="2085306223" sldId="359"/>
            <ac:spMk id="15" creationId="{00000000-0000-0000-0000-000000000000}"/>
          </ac:spMkLst>
        </pc:spChg>
        <pc:picChg chg="mod">
          <ac:chgData name="Christie, Hamish S - (hamishc)" userId="1b943b3d-cef8-4861-be5d-02f7ccfbde82" providerId="ADAL" clId="{DC542247-00E9-44A8-AA18-358ECA73FEAE}" dt="2024-07-30T17:52:37.853" v="27" actId="1038"/>
          <ac:picMkLst>
            <pc:docMk/>
            <pc:sldMk cId="2085306223" sldId="359"/>
            <ac:picMk id="3" creationId="{00000000-0000-0000-0000-000000000000}"/>
          </ac:picMkLst>
        </pc:picChg>
        <pc:cxnChg chg="mod">
          <ac:chgData name="Christie, Hamish S - (hamishc)" userId="1b943b3d-cef8-4861-be5d-02f7ccfbde82" providerId="ADAL" clId="{DC542247-00E9-44A8-AA18-358ECA73FEAE}" dt="2024-07-30T17:52:37.853" v="27" actId="1038"/>
          <ac:cxnSpMkLst>
            <pc:docMk/>
            <pc:sldMk cId="2085306223" sldId="359"/>
            <ac:cxnSpMk id="11" creationId="{00000000-0000-0000-0000-000000000000}"/>
          </ac:cxnSpMkLst>
        </pc:cxnChg>
      </pc:sldChg>
      <pc:sldChg chg="modSp mod">
        <pc:chgData name="Christie, Hamish S - (hamishc)" userId="1b943b3d-cef8-4861-be5d-02f7ccfbde82" providerId="ADAL" clId="{DC542247-00E9-44A8-AA18-358ECA73FEAE}" dt="2024-07-30T18:25:16.098" v="312" actId="1035"/>
        <pc:sldMkLst>
          <pc:docMk/>
          <pc:sldMk cId="1123301759" sldId="363"/>
        </pc:sldMkLst>
        <pc:spChg chg="mod">
          <ac:chgData name="Christie, Hamish S - (hamishc)" userId="1b943b3d-cef8-4861-be5d-02f7ccfbde82" providerId="ADAL" clId="{DC542247-00E9-44A8-AA18-358ECA73FEAE}" dt="2024-07-30T18:25:16.098" v="312" actId="1035"/>
          <ac:spMkLst>
            <pc:docMk/>
            <pc:sldMk cId="1123301759" sldId="363"/>
            <ac:spMk id="15" creationId="{00000000-0000-0000-0000-000000000000}"/>
          </ac:spMkLst>
        </pc:spChg>
      </pc:sldChg>
      <pc:sldChg chg="addSp modSp mod modAnim">
        <pc:chgData name="Christie, Hamish S - (hamishc)" userId="1b943b3d-cef8-4861-be5d-02f7ccfbde82" providerId="ADAL" clId="{DC542247-00E9-44A8-AA18-358ECA73FEAE}" dt="2024-07-30T18:26:18.328" v="337" actId="207"/>
        <pc:sldMkLst>
          <pc:docMk/>
          <pc:sldMk cId="3675941669" sldId="366"/>
        </pc:sldMkLst>
        <pc:spChg chg="add mod">
          <ac:chgData name="Christie, Hamish S - (hamishc)" userId="1b943b3d-cef8-4861-be5d-02f7ccfbde82" providerId="ADAL" clId="{DC542247-00E9-44A8-AA18-358ECA73FEAE}" dt="2024-07-30T18:26:18.328" v="337" actId="207"/>
          <ac:spMkLst>
            <pc:docMk/>
            <pc:sldMk cId="3675941669" sldId="366"/>
            <ac:spMk id="2" creationId="{6264059F-6D86-F084-91F6-1EFD676F78CB}"/>
          </ac:spMkLst>
        </pc:spChg>
      </pc:sldChg>
      <pc:sldChg chg="modSp">
        <pc:chgData name="Christie, Hamish S - (hamishc)" userId="1b943b3d-cef8-4861-be5d-02f7ccfbde82" providerId="ADAL" clId="{DC542247-00E9-44A8-AA18-358ECA73FEAE}" dt="2024-07-30T18:31:10.943" v="654" actId="1037"/>
        <pc:sldMkLst>
          <pc:docMk/>
          <pc:sldMk cId="1722226737" sldId="369"/>
        </pc:sldMkLst>
        <pc:spChg chg="mod">
          <ac:chgData name="Christie, Hamish S - (hamishc)" userId="1b943b3d-cef8-4861-be5d-02f7ccfbde82" providerId="ADAL" clId="{DC542247-00E9-44A8-AA18-358ECA73FEAE}" dt="2024-07-30T18:31:10.943" v="654" actId="1037"/>
          <ac:spMkLst>
            <pc:docMk/>
            <pc:sldMk cId="1722226737" sldId="369"/>
            <ac:spMk id="13" creationId="{00000000-0000-0000-0000-000000000000}"/>
          </ac:spMkLst>
        </pc:spChg>
        <pc:picChg chg="mod">
          <ac:chgData name="Christie, Hamish S - (hamishc)" userId="1b943b3d-cef8-4861-be5d-02f7ccfbde82" providerId="ADAL" clId="{DC542247-00E9-44A8-AA18-358ECA73FEAE}" dt="2024-07-30T18:31:10.943" v="654" actId="1037"/>
          <ac:picMkLst>
            <pc:docMk/>
            <pc:sldMk cId="1722226737" sldId="369"/>
            <ac:picMk id="28674" creationId="{00000000-0000-0000-0000-000000000000}"/>
          </ac:picMkLst>
        </pc:picChg>
      </pc:sldChg>
      <pc:sldChg chg="addSp delSp modSp mod">
        <pc:chgData name="Christie, Hamish S - (hamishc)" userId="1b943b3d-cef8-4861-be5d-02f7ccfbde82" providerId="ADAL" clId="{DC542247-00E9-44A8-AA18-358ECA73FEAE}" dt="2024-07-30T18:31:39.338" v="655" actId="20577"/>
        <pc:sldMkLst>
          <pc:docMk/>
          <pc:sldMk cId="1541756784" sldId="370"/>
        </pc:sldMkLst>
        <pc:spChg chg="add mod">
          <ac:chgData name="Christie, Hamish S - (hamishc)" userId="1b943b3d-cef8-4861-be5d-02f7ccfbde82" providerId="ADAL" clId="{DC542247-00E9-44A8-AA18-358ECA73FEAE}" dt="2024-07-30T18:29:41.035" v="542" actId="1036"/>
          <ac:spMkLst>
            <pc:docMk/>
            <pc:sldMk cId="1541756784" sldId="370"/>
            <ac:spMk id="2" creationId="{FA64FCB3-6C2C-8A61-FDE4-4FBF935187D2}"/>
          </ac:spMkLst>
        </pc:spChg>
        <pc:spChg chg="add del mod">
          <ac:chgData name="Christie, Hamish S - (hamishc)" userId="1b943b3d-cef8-4861-be5d-02f7ccfbde82" providerId="ADAL" clId="{DC542247-00E9-44A8-AA18-358ECA73FEAE}" dt="2024-07-30T18:29:52.480" v="544" actId="478"/>
          <ac:spMkLst>
            <pc:docMk/>
            <pc:sldMk cId="1541756784" sldId="370"/>
            <ac:spMk id="4" creationId="{EDF9CC8A-49D2-836D-AA13-7D81ABB5760C}"/>
          </ac:spMkLst>
        </pc:spChg>
        <pc:spChg chg="add mod">
          <ac:chgData name="Christie, Hamish S - (hamishc)" userId="1b943b3d-cef8-4861-be5d-02f7ccfbde82" providerId="ADAL" clId="{DC542247-00E9-44A8-AA18-358ECA73FEAE}" dt="2024-07-30T18:31:39.338" v="655" actId="20577"/>
          <ac:spMkLst>
            <pc:docMk/>
            <pc:sldMk cId="1541756784" sldId="370"/>
            <ac:spMk id="5" creationId="{07355B53-CE1F-6115-9BBB-C7CF5DD153C9}"/>
          </ac:spMkLst>
        </pc:spChg>
        <pc:spChg chg="mod">
          <ac:chgData name="Christie, Hamish S - (hamishc)" userId="1b943b3d-cef8-4861-be5d-02f7ccfbde82" providerId="ADAL" clId="{DC542247-00E9-44A8-AA18-358ECA73FEAE}" dt="2024-07-30T18:29:27.205" v="528" actId="1035"/>
          <ac:spMkLst>
            <pc:docMk/>
            <pc:sldMk cId="1541756784" sldId="370"/>
            <ac:spMk id="13" creationId="{00000000-0000-0000-0000-000000000000}"/>
          </ac:spMkLst>
        </pc:spChg>
        <pc:picChg chg="mod">
          <ac:chgData name="Christie, Hamish S - (hamishc)" userId="1b943b3d-cef8-4861-be5d-02f7ccfbde82" providerId="ADAL" clId="{DC542247-00E9-44A8-AA18-358ECA73FEAE}" dt="2024-07-30T18:29:33.827" v="534" actId="1035"/>
          <ac:picMkLst>
            <pc:docMk/>
            <pc:sldMk cId="1541756784" sldId="370"/>
            <ac:picMk id="28674" creationId="{00000000-0000-0000-0000-000000000000}"/>
          </ac:picMkLst>
        </pc:picChg>
      </pc:sldChg>
      <pc:sldChg chg="addSp delSp modSp mod">
        <pc:chgData name="Christie, Hamish S - (hamishc)" userId="1b943b3d-cef8-4861-be5d-02f7ccfbde82" providerId="ADAL" clId="{DC542247-00E9-44A8-AA18-358ECA73FEAE}" dt="2024-07-30T18:21:05.861" v="278"/>
        <pc:sldMkLst>
          <pc:docMk/>
          <pc:sldMk cId="4125562514" sldId="371"/>
        </pc:sldMkLst>
        <pc:spChg chg="add mod">
          <ac:chgData name="Christie, Hamish S - (hamishc)" userId="1b943b3d-cef8-4861-be5d-02f7ccfbde82" providerId="ADAL" clId="{DC542247-00E9-44A8-AA18-358ECA73FEAE}" dt="2024-07-30T18:20:28.974" v="274" actId="1036"/>
          <ac:spMkLst>
            <pc:docMk/>
            <pc:sldMk cId="4125562514" sldId="371"/>
            <ac:spMk id="3" creationId="{0319457F-1A5C-0E8C-8741-6152F51CAAB8}"/>
          </ac:spMkLst>
        </pc:spChg>
        <pc:spChg chg="add mod">
          <ac:chgData name="Christie, Hamish S - (hamishc)" userId="1b943b3d-cef8-4861-be5d-02f7ccfbde82" providerId="ADAL" clId="{DC542247-00E9-44A8-AA18-358ECA73FEAE}" dt="2024-07-30T18:21:05.861" v="278"/>
          <ac:spMkLst>
            <pc:docMk/>
            <pc:sldMk cId="4125562514" sldId="371"/>
            <ac:spMk id="4" creationId="{00DDFA3C-A420-1EA0-F790-38AEC4D91F41}"/>
          </ac:spMkLst>
        </pc:spChg>
        <pc:spChg chg="mod">
          <ac:chgData name="Christie, Hamish S - (hamishc)" userId="1b943b3d-cef8-4861-be5d-02f7ccfbde82" providerId="ADAL" clId="{DC542247-00E9-44A8-AA18-358ECA73FEAE}" dt="2024-07-30T18:20:58.087" v="276" actId="1076"/>
          <ac:spMkLst>
            <pc:docMk/>
            <pc:sldMk cId="4125562514" sldId="371"/>
            <ac:spMk id="5" creationId="{85859BE3-DB96-96E3-A4AE-50DE6E70FCFF}"/>
          </ac:spMkLst>
        </pc:spChg>
        <pc:spChg chg="mod">
          <ac:chgData name="Christie, Hamish S - (hamishc)" userId="1b943b3d-cef8-4861-be5d-02f7ccfbde82" providerId="ADAL" clId="{DC542247-00E9-44A8-AA18-358ECA73FEAE}" dt="2024-07-30T18:19:50.769" v="254" actId="1076"/>
          <ac:spMkLst>
            <pc:docMk/>
            <pc:sldMk cId="4125562514" sldId="371"/>
            <ac:spMk id="6" creationId="{00000000-0000-0000-0000-000000000000}"/>
          </ac:spMkLst>
        </pc:spChg>
        <pc:spChg chg="del mod">
          <ac:chgData name="Christie, Hamish S - (hamishc)" userId="1b943b3d-cef8-4861-be5d-02f7ccfbde82" providerId="ADAL" clId="{DC542247-00E9-44A8-AA18-358ECA73FEAE}" dt="2024-07-30T18:19:28.931" v="246" actId="478"/>
          <ac:spMkLst>
            <pc:docMk/>
            <pc:sldMk cId="4125562514" sldId="371"/>
            <ac:spMk id="8" creationId="{00000000-0000-0000-0000-000000000000}"/>
          </ac:spMkLst>
        </pc:spChg>
        <pc:spChg chg="mod">
          <ac:chgData name="Christie, Hamish S - (hamishc)" userId="1b943b3d-cef8-4861-be5d-02f7ccfbde82" providerId="ADAL" clId="{DC542247-00E9-44A8-AA18-358ECA73FEAE}" dt="2024-07-30T18:20:54.800" v="275" actId="1076"/>
          <ac:spMkLst>
            <pc:docMk/>
            <pc:sldMk cId="4125562514" sldId="371"/>
            <ac:spMk id="9" creationId="{00000000-0000-0000-0000-000000000000}"/>
          </ac:spMkLst>
        </pc:spChg>
      </pc:sldChg>
      <pc:sldChg chg="modSp mod">
        <pc:chgData name="Christie, Hamish S - (hamishc)" userId="1b943b3d-cef8-4861-be5d-02f7ccfbde82" providerId="ADAL" clId="{DC542247-00E9-44A8-AA18-358ECA73FEAE}" dt="2024-07-30T17:50:13.036" v="17" actId="1038"/>
        <pc:sldMkLst>
          <pc:docMk/>
          <pc:sldMk cId="2570796850" sldId="723"/>
        </pc:sldMkLst>
        <pc:spChg chg="mod">
          <ac:chgData name="Christie, Hamish S - (hamishc)" userId="1b943b3d-cef8-4861-be5d-02f7ccfbde82" providerId="ADAL" clId="{DC542247-00E9-44A8-AA18-358ECA73FEAE}" dt="2024-07-30T17:50:13.036" v="17" actId="1038"/>
          <ac:spMkLst>
            <pc:docMk/>
            <pc:sldMk cId="2570796850" sldId="723"/>
            <ac:spMk id="3" creationId="{AAA834E2-104A-5307-0A10-69912D827FC4}"/>
          </ac:spMkLst>
        </pc:spChg>
      </pc:sldChg>
      <pc:sldChg chg="addSp delSp modSp mod">
        <pc:chgData name="Christie, Hamish S - (hamishc)" userId="1b943b3d-cef8-4861-be5d-02f7ccfbde82" providerId="ADAL" clId="{DC542247-00E9-44A8-AA18-358ECA73FEAE}" dt="2024-07-30T17:51:11.231" v="21"/>
        <pc:sldMkLst>
          <pc:docMk/>
          <pc:sldMk cId="3726101608" sldId="724"/>
        </pc:sldMkLst>
        <pc:spChg chg="add mod">
          <ac:chgData name="Christie, Hamish S - (hamishc)" userId="1b943b3d-cef8-4861-be5d-02f7ccfbde82" providerId="ADAL" clId="{DC542247-00E9-44A8-AA18-358ECA73FEAE}" dt="2024-07-30T17:51:11.231" v="21"/>
          <ac:spMkLst>
            <pc:docMk/>
            <pc:sldMk cId="3726101608" sldId="724"/>
            <ac:spMk id="2" creationId="{31CA5D82-AE32-1BCD-0BCD-810CFF7060FE}"/>
          </ac:spMkLst>
        </pc:spChg>
        <pc:spChg chg="del">
          <ac:chgData name="Christie, Hamish S - (hamishc)" userId="1b943b3d-cef8-4861-be5d-02f7ccfbde82" providerId="ADAL" clId="{DC542247-00E9-44A8-AA18-358ECA73FEAE}" dt="2024-07-30T17:51:10.279" v="20" actId="478"/>
          <ac:spMkLst>
            <pc:docMk/>
            <pc:sldMk cId="3726101608" sldId="724"/>
            <ac:spMk id="3" creationId="{AAA834E2-104A-5307-0A10-69912D827FC4}"/>
          </ac:spMkLst>
        </pc:spChg>
        <pc:spChg chg="mod">
          <ac:chgData name="Christie, Hamish S - (hamishc)" userId="1b943b3d-cef8-4861-be5d-02f7ccfbde82" providerId="ADAL" clId="{DC542247-00E9-44A8-AA18-358ECA73FEAE}" dt="2024-07-30T17:49:09.921" v="2" actId="255"/>
          <ac:spMkLst>
            <pc:docMk/>
            <pc:sldMk cId="3726101608" sldId="724"/>
            <ac:spMk id="5" creationId="{65E42804-0BBF-96F5-19D0-787C7DBFE829}"/>
          </ac:spMkLst>
        </pc:spChg>
      </pc:sldChg>
      <pc:sldChg chg="addSp delSp modSp mod">
        <pc:chgData name="Christie, Hamish S - (hamishc)" userId="1b943b3d-cef8-4861-be5d-02f7ccfbde82" providerId="ADAL" clId="{DC542247-00E9-44A8-AA18-358ECA73FEAE}" dt="2024-07-30T17:51:03.245" v="19"/>
        <pc:sldMkLst>
          <pc:docMk/>
          <pc:sldMk cId="2316305892" sldId="728"/>
        </pc:sldMkLst>
        <pc:spChg chg="add mod">
          <ac:chgData name="Christie, Hamish S - (hamishc)" userId="1b943b3d-cef8-4861-be5d-02f7ccfbde82" providerId="ADAL" clId="{DC542247-00E9-44A8-AA18-358ECA73FEAE}" dt="2024-07-30T17:51:03.245" v="19"/>
          <ac:spMkLst>
            <pc:docMk/>
            <pc:sldMk cId="2316305892" sldId="728"/>
            <ac:spMk id="2" creationId="{85FDFF21-417A-493B-BABF-E7F6907AB005}"/>
          </ac:spMkLst>
        </pc:spChg>
        <pc:spChg chg="del">
          <ac:chgData name="Christie, Hamish S - (hamishc)" userId="1b943b3d-cef8-4861-be5d-02f7ccfbde82" providerId="ADAL" clId="{DC542247-00E9-44A8-AA18-358ECA73FEAE}" dt="2024-07-30T17:51:02.271" v="18" actId="478"/>
          <ac:spMkLst>
            <pc:docMk/>
            <pc:sldMk cId="2316305892" sldId="728"/>
            <ac:spMk id="3" creationId="{AAA834E2-104A-5307-0A10-69912D827FC4}"/>
          </ac:spMkLst>
        </pc:spChg>
      </pc:sldChg>
      <pc:sldChg chg="modSp mod">
        <pc:chgData name="Christie, Hamish S - (hamishc)" userId="1b943b3d-cef8-4861-be5d-02f7ccfbde82" providerId="ADAL" clId="{DC542247-00E9-44A8-AA18-358ECA73FEAE}" dt="2024-07-30T18:23:35.995" v="311" actId="20577"/>
        <pc:sldMkLst>
          <pc:docMk/>
          <pc:sldMk cId="2058338971" sldId="730"/>
        </pc:sldMkLst>
        <pc:spChg chg="mod">
          <ac:chgData name="Christie, Hamish S - (hamishc)" userId="1b943b3d-cef8-4861-be5d-02f7ccfbde82" providerId="ADAL" clId="{DC542247-00E9-44A8-AA18-358ECA73FEAE}" dt="2024-07-30T18:23:35.995" v="311" actId="20577"/>
          <ac:spMkLst>
            <pc:docMk/>
            <pc:sldMk cId="2058338971" sldId="730"/>
            <ac:spMk id="5" creationId="{3A40A326-D5F6-857B-2FCB-1D548F2E244C}"/>
          </ac:spMkLst>
        </pc:spChg>
      </pc:sldChg>
      <pc:sldChg chg="add">
        <pc:chgData name="Christie, Hamish S - (hamishc)" userId="1b943b3d-cef8-4861-be5d-02f7ccfbde82" providerId="ADAL" clId="{DC542247-00E9-44A8-AA18-358ECA73FEAE}" dt="2024-07-30T17:49:00.181" v="0"/>
        <pc:sldMkLst>
          <pc:docMk/>
          <pc:sldMk cId="2694355071" sldId="737"/>
        </pc:sldMkLst>
      </pc:sldChg>
      <pc:sldChg chg="del">
        <pc:chgData name="Christie, Hamish S - (hamishc)" userId="1b943b3d-cef8-4861-be5d-02f7ccfbde82" providerId="ADAL" clId="{DC542247-00E9-44A8-AA18-358ECA73FEAE}" dt="2024-07-30T18:21:02.089" v="277" actId="47"/>
        <pc:sldMkLst>
          <pc:docMk/>
          <pc:sldMk cId="354992506" sldId="741"/>
        </pc:sldMkLst>
      </pc:sldChg>
      <pc:sldChg chg="modSp add mod">
        <pc:chgData name="Christie, Hamish S - (hamishc)" userId="1b943b3d-cef8-4861-be5d-02f7ccfbde82" providerId="ADAL" clId="{DC542247-00E9-44A8-AA18-358ECA73FEAE}" dt="2024-07-30T18:01:56.184" v="43" actId="14100"/>
        <pc:sldMkLst>
          <pc:docMk/>
          <pc:sldMk cId="883163819" sldId="743"/>
        </pc:sldMkLst>
        <pc:spChg chg="mod">
          <ac:chgData name="Christie, Hamish S - (hamishc)" userId="1b943b3d-cef8-4861-be5d-02f7ccfbde82" providerId="ADAL" clId="{DC542247-00E9-44A8-AA18-358ECA73FEAE}" dt="2024-07-30T18:01:56.184" v="43" actId="14100"/>
          <ac:spMkLst>
            <pc:docMk/>
            <pc:sldMk cId="883163819" sldId="743"/>
            <ac:spMk id="9" creationId="{00000000-0000-0000-0000-000000000000}"/>
          </ac:spMkLst>
        </pc:spChg>
      </pc:sldChg>
      <pc:sldChg chg="modSp add mod">
        <pc:chgData name="Christie, Hamish S - (hamishc)" userId="1b943b3d-cef8-4861-be5d-02f7ccfbde82" providerId="ADAL" clId="{DC542247-00E9-44A8-AA18-358ECA73FEAE}" dt="2024-07-30T18:14:51.786" v="55" actId="1076"/>
        <pc:sldMkLst>
          <pc:docMk/>
          <pc:sldMk cId="534856247" sldId="744"/>
        </pc:sldMkLst>
        <pc:spChg chg="mod">
          <ac:chgData name="Christie, Hamish S - (hamishc)" userId="1b943b3d-cef8-4861-be5d-02f7ccfbde82" providerId="ADAL" clId="{DC542247-00E9-44A8-AA18-358ECA73FEAE}" dt="2024-07-30T18:02:29.567" v="46" actId="14100"/>
          <ac:spMkLst>
            <pc:docMk/>
            <pc:sldMk cId="534856247" sldId="744"/>
            <ac:spMk id="9" creationId="{00000000-0000-0000-0000-000000000000}"/>
          </ac:spMkLst>
        </pc:spChg>
        <pc:spChg chg="mod">
          <ac:chgData name="Christie, Hamish S - (hamishc)" userId="1b943b3d-cef8-4861-be5d-02f7ccfbde82" providerId="ADAL" clId="{DC542247-00E9-44A8-AA18-358ECA73FEAE}" dt="2024-07-30T18:14:51.786" v="55" actId="1076"/>
          <ac:spMkLst>
            <pc:docMk/>
            <pc:sldMk cId="534856247" sldId="744"/>
            <ac:spMk id="14" creationId="{00000000-0000-0000-0000-000000000000}"/>
          </ac:spMkLst>
        </pc:spChg>
        <pc:spChg chg="mod">
          <ac:chgData name="Christie, Hamish S - (hamishc)" userId="1b943b3d-cef8-4861-be5d-02f7ccfbde82" providerId="ADAL" clId="{DC542247-00E9-44A8-AA18-358ECA73FEAE}" dt="2024-07-30T18:14:48.066" v="54" actId="1076"/>
          <ac:spMkLst>
            <pc:docMk/>
            <pc:sldMk cId="534856247" sldId="744"/>
            <ac:spMk id="17" creationId="{00000000-0000-0000-0000-000000000000}"/>
          </ac:spMkLst>
        </pc:spChg>
      </pc:sldChg>
      <pc:sldChg chg="modSp add del mod">
        <pc:chgData name="Christie, Hamish S - (hamishc)" userId="1b943b3d-cef8-4861-be5d-02f7ccfbde82" providerId="ADAL" clId="{DC542247-00E9-44A8-AA18-358ECA73FEAE}" dt="2024-07-30T18:15:07.151" v="57" actId="47"/>
        <pc:sldMkLst>
          <pc:docMk/>
          <pc:sldMk cId="3520625269" sldId="745"/>
        </pc:sldMkLst>
        <pc:spChg chg="mod">
          <ac:chgData name="Christie, Hamish S - (hamishc)" userId="1b943b3d-cef8-4861-be5d-02f7ccfbde82" providerId="ADAL" clId="{DC542247-00E9-44A8-AA18-358ECA73FEAE}" dt="2024-07-30T18:02:50.772" v="49" actId="14100"/>
          <ac:spMkLst>
            <pc:docMk/>
            <pc:sldMk cId="3520625269" sldId="745"/>
            <ac:spMk id="9" creationId="{00000000-0000-0000-0000-000000000000}"/>
          </ac:spMkLst>
        </pc:spChg>
      </pc:sldChg>
      <pc:sldChg chg="modSp add mod">
        <pc:chgData name="Christie, Hamish S - (hamishc)" userId="1b943b3d-cef8-4861-be5d-02f7ccfbde82" providerId="ADAL" clId="{DC542247-00E9-44A8-AA18-358ECA73FEAE}" dt="2024-07-30T18:15:16.179" v="66" actId="1035"/>
        <pc:sldMkLst>
          <pc:docMk/>
          <pc:sldMk cId="2583125831" sldId="746"/>
        </pc:sldMkLst>
        <pc:spChg chg="mod">
          <ac:chgData name="Christie, Hamish S - (hamishc)" userId="1b943b3d-cef8-4861-be5d-02f7ccfbde82" providerId="ADAL" clId="{DC542247-00E9-44A8-AA18-358ECA73FEAE}" dt="2024-07-30T18:15:16.179" v="66" actId="1035"/>
          <ac:spMkLst>
            <pc:docMk/>
            <pc:sldMk cId="2583125831" sldId="746"/>
            <ac:spMk id="9" creationId="{00000000-0000-0000-0000-000000000000}"/>
          </ac:spMkLst>
        </pc:spChg>
      </pc:sldChg>
      <pc:sldChg chg="modSp add mod">
        <pc:chgData name="Christie, Hamish S - (hamishc)" userId="1b943b3d-cef8-4861-be5d-02f7ccfbde82" providerId="ADAL" clId="{DC542247-00E9-44A8-AA18-358ECA73FEAE}" dt="2024-07-30T18:15:34.495" v="76" actId="1036"/>
        <pc:sldMkLst>
          <pc:docMk/>
          <pc:sldMk cId="924794246" sldId="747"/>
        </pc:sldMkLst>
        <pc:spChg chg="mod">
          <ac:chgData name="Christie, Hamish S - (hamishc)" userId="1b943b3d-cef8-4861-be5d-02f7ccfbde82" providerId="ADAL" clId="{DC542247-00E9-44A8-AA18-358ECA73FEAE}" dt="2024-07-30T18:15:34.495" v="76" actId="1036"/>
          <ac:spMkLst>
            <pc:docMk/>
            <pc:sldMk cId="924794246" sldId="747"/>
            <ac:spMk id="9" creationId="{00000000-0000-0000-0000-000000000000}"/>
          </ac:spMkLst>
        </pc:spChg>
      </pc:sldChg>
      <pc:sldChg chg="modSp add mod">
        <pc:chgData name="Christie, Hamish S - (hamishc)" userId="1b943b3d-cef8-4861-be5d-02f7ccfbde82" providerId="ADAL" clId="{DC542247-00E9-44A8-AA18-358ECA73FEAE}" dt="2024-07-30T18:21:32.271" v="287" actId="14100"/>
        <pc:sldMkLst>
          <pc:docMk/>
          <pc:sldMk cId="3139452137" sldId="748"/>
        </pc:sldMkLst>
        <pc:spChg chg="mod">
          <ac:chgData name="Christie, Hamish S - (hamishc)" userId="1b943b3d-cef8-4861-be5d-02f7ccfbde82" providerId="ADAL" clId="{DC542247-00E9-44A8-AA18-358ECA73FEAE}" dt="2024-07-30T18:21:32.271" v="287" actId="14100"/>
          <ac:spMkLst>
            <pc:docMk/>
            <pc:sldMk cId="3139452137" sldId="748"/>
            <ac:spMk id="9" creationId="{00000000-0000-0000-0000-000000000000}"/>
          </ac:spMkLst>
        </pc:spChg>
      </pc:sldChg>
      <pc:sldChg chg="modSp add mod">
        <pc:chgData name="Christie, Hamish S - (hamishc)" userId="1b943b3d-cef8-4861-be5d-02f7ccfbde82" providerId="ADAL" clId="{DC542247-00E9-44A8-AA18-358ECA73FEAE}" dt="2024-07-30T18:21:26.982" v="286" actId="14100"/>
        <pc:sldMkLst>
          <pc:docMk/>
          <pc:sldMk cId="563658655" sldId="749"/>
        </pc:sldMkLst>
        <pc:spChg chg="mod">
          <ac:chgData name="Christie, Hamish S - (hamishc)" userId="1b943b3d-cef8-4861-be5d-02f7ccfbde82" providerId="ADAL" clId="{DC542247-00E9-44A8-AA18-358ECA73FEAE}" dt="2024-07-30T18:21:26.982" v="286" actId="14100"/>
          <ac:spMkLst>
            <pc:docMk/>
            <pc:sldMk cId="563658655" sldId="749"/>
            <ac:spMk id="9" creationId="{00000000-0000-0000-0000-000000000000}"/>
          </ac:spMkLst>
        </pc:spChg>
      </pc:sldChg>
      <pc:sldChg chg="delSp add mod delAnim">
        <pc:chgData name="Christie, Hamish S - (hamishc)" userId="1b943b3d-cef8-4861-be5d-02f7ccfbde82" providerId="ADAL" clId="{DC542247-00E9-44A8-AA18-358ECA73FEAE}" dt="2024-07-30T18:21:59.714" v="290" actId="478"/>
        <pc:sldMkLst>
          <pc:docMk/>
          <pc:sldMk cId="1872321000" sldId="750"/>
        </pc:sldMkLst>
        <pc:spChg chg="del">
          <ac:chgData name="Christie, Hamish S - (hamishc)" userId="1b943b3d-cef8-4861-be5d-02f7ccfbde82" providerId="ADAL" clId="{DC542247-00E9-44A8-AA18-358ECA73FEAE}" dt="2024-07-30T18:21:59.714" v="290" actId="478"/>
          <ac:spMkLst>
            <pc:docMk/>
            <pc:sldMk cId="1872321000" sldId="750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455F7-4B12-47A8-A1AB-F5ABFE7D10D2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19057-D430-4837-9AA7-F3E8A9EB17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8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1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8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33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6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9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7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29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2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64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99F7-BA92-4BBD-AC82-716BD3C606E8}" type="datetimeFigureOut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06FD5-1DAE-44F0-B13C-E6296085AC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image" Target="../media/image19.emf"/><Relationship Id="rId9" Type="http://schemas.openxmlformats.org/officeDocument/2006/relationships/hyperlink" Target="http://www.smartskincare.com/skinprotection/sunblocks/sunblock_benzophenones-3-and-4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martskincare.com/skinprotection/sunblocks/sunblock_benzophenones-3-and-4.html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80975" y="1123950"/>
            <a:ext cx="649605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endParaRPr lang="en-US" sz="32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slides contain animations, when the PowerPoint file is played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 content gradually appears with clicks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Questions appear before their answers </a:t>
            </a:r>
          </a:p>
        </p:txBody>
      </p:sp>
    </p:spTree>
    <p:extLst>
      <p:ext uri="{BB962C8B-B14F-4D97-AF65-F5344CB8AC3E}">
        <p14:creationId xmlns:p14="http://schemas.microsoft.com/office/powerpoint/2010/main" val="269435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-2890"/>
            <a:ext cx="23378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Light from the Sun</a:t>
            </a:r>
          </a:p>
        </p:txBody>
      </p:sp>
      <p:pic>
        <p:nvPicPr>
          <p:cNvPr id="6" name="Picture 5" descr="Solar Spectr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389" y="505158"/>
            <a:ext cx="4778519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BBB2D05-EEF9-6394-700F-A8EE81EDA298}"/>
              </a:ext>
            </a:extLst>
          </p:cNvPr>
          <p:cNvSpPr/>
          <p:nvPr/>
        </p:nvSpPr>
        <p:spPr>
          <a:xfrm>
            <a:off x="304800" y="3409950"/>
            <a:ext cx="63436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Sunlight energy reaching the earth’s surface:</a:t>
            </a:r>
          </a:p>
          <a:p>
            <a:endParaRPr lang="en-US" dirty="0"/>
          </a:p>
          <a:p>
            <a:r>
              <a:rPr lang="en-US" dirty="0"/>
              <a:t>		3-5% 	</a:t>
            </a:r>
            <a:r>
              <a:rPr lang="en-US" dirty="0">
                <a:solidFill>
                  <a:srgbClr val="7030A0"/>
                </a:solidFill>
              </a:rPr>
              <a:t>Ultraviolet</a:t>
            </a:r>
          </a:p>
          <a:p>
            <a:r>
              <a:rPr lang="en-US" dirty="0"/>
              <a:t>		42-43% 	Visible</a:t>
            </a:r>
          </a:p>
          <a:p>
            <a:r>
              <a:rPr lang="en-US" dirty="0"/>
              <a:t>		52-55% 	</a:t>
            </a:r>
            <a:r>
              <a:rPr lang="en-US" dirty="0">
                <a:solidFill>
                  <a:srgbClr val="FF0000"/>
                </a:solidFill>
              </a:rPr>
              <a:t>Infrared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75D324-D76F-84DB-C218-61C2C6BBB57C}"/>
              </a:ext>
            </a:extLst>
          </p:cNvPr>
          <p:cNvSpPr/>
          <p:nvPr/>
        </p:nvSpPr>
        <p:spPr>
          <a:xfrm>
            <a:off x="5147597" y="4871154"/>
            <a:ext cx="1500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Wikipedia – “Sunlight”</a:t>
            </a:r>
          </a:p>
        </p:txBody>
      </p:sp>
    </p:spTree>
    <p:extLst>
      <p:ext uri="{BB962C8B-B14F-4D97-AF65-F5344CB8AC3E}">
        <p14:creationId xmlns:p14="http://schemas.microsoft.com/office/powerpoint/2010/main" val="3259051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1002089"/>
            <a:ext cx="2326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</a:rPr>
              <a:t>b) Ultraviolet radiation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3"/>
            </a:pPr>
            <a:r>
              <a:rPr lang="en-US" dirty="0">
                <a:solidFill>
                  <a:srgbClr val="FF0000"/>
                </a:solidFill>
              </a:rPr>
              <a:t>Visible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d) Infrared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5"/>
            </a:pPr>
            <a:r>
              <a:rPr lang="en-US" dirty="0">
                <a:solidFill>
                  <a:srgbClr val="FF0000"/>
                </a:solidFill>
              </a:rPr>
              <a:t>Microwaves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718" y="1010299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low-lying atomic orbitals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871" y="1573589"/>
            <a:ext cx="4514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molecular orbitals to higher energy molecular orbitals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871" y="2128525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Same as UV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421" y="2686064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vibrations in molecules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421" y="323093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rotations in molecules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421" y="374528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nuclear spins in atoms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65520"/>
            <a:ext cx="6248400" cy="5564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4E10-A337-EE5B-915F-1453EAD97310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2374751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1872321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stro.virginia.edu/~rsl4v/PSC/Images/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28" y="1110254"/>
            <a:ext cx="5143500" cy="277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15859" y="4114800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3829050" y="1014265"/>
            <a:ext cx="742950" cy="138603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2D02E8-23D0-7D64-1000-603A041235C4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23049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unsc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unscre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6" t="64330" r="39728" b="30987"/>
          <a:stretch/>
        </p:blipFill>
        <p:spPr bwMode="auto">
          <a:xfrm>
            <a:off x="2990850" y="2038350"/>
            <a:ext cx="28003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33800" y="3017594"/>
            <a:ext cx="22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does this mean?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076700" y="2667000"/>
            <a:ext cx="57150" cy="3747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33700" y="1999898"/>
            <a:ext cx="297180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4819650" y="2324100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32F96E-CDEE-9F5A-8EAC-01DFFECF6C13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16098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sunscre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1066800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unscre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16" t="64330" r="39728" b="30987"/>
          <a:stretch/>
        </p:blipFill>
        <p:spPr bwMode="auto">
          <a:xfrm>
            <a:off x="3048000" y="1809750"/>
            <a:ext cx="2800350" cy="6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876800" y="2095500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/>
          <p:cNvSpPr txBox="1"/>
          <p:nvPr/>
        </p:nvSpPr>
        <p:spPr>
          <a:xfrm>
            <a:off x="692090" y="3295650"/>
            <a:ext cx="2939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UVA, UVB…What about UVC?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799" y="3635201"/>
            <a:ext cx="4411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is more dangerous UVA, UVB, or UVC?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FCAD10-0798-52D4-FBDB-DA47CC6761FF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679706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743450" y="2185408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14301" y="4077536"/>
            <a:ext cx="420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 higher energy -&gt; greater damage</a:t>
            </a:r>
          </a:p>
        </p:txBody>
      </p:sp>
      <p:pic>
        <p:nvPicPr>
          <p:cNvPr id="17410" name="Picture 2" descr="Image result for uv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961872" y="727906"/>
            <a:ext cx="4810279" cy="22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" y="3771784"/>
            <a:ext cx="609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Shorter wavelength = higher energy (e.g. energy of UVB &gt; UVA)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4750" y="1370332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3086100" y="1424595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1657350" y="1166486"/>
            <a:ext cx="1314450" cy="147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509010" y="4924544"/>
            <a:ext cx="3486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https://www.compoundsemiconductor.net/article/91348-building-brighter-and-cheaper-uv-leds.html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05735" y="2888218"/>
            <a:ext cx="12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300" y="3456847"/>
            <a:ext cx="424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Which has more energy UVA, UVB, or UVC?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40317" y="1178528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315-400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44455" y="1188331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280-315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43332" y="1198726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100-280</a:t>
            </a:r>
          </a:p>
        </p:txBody>
      </p:sp>
      <p:sp>
        <p:nvSpPr>
          <p:cNvPr id="4" name="Rectangle 3"/>
          <p:cNvSpPr/>
          <p:nvPr/>
        </p:nvSpPr>
        <p:spPr>
          <a:xfrm>
            <a:off x="1543051" y="910040"/>
            <a:ext cx="175484" cy="173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464D9F-8BD6-1325-551D-DFD489E54D73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58824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742950"/>
            <a:ext cx="2326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b) Ultraviolet radiation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98272" y="957397"/>
            <a:ext cx="4514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molecular orbitals to higher energy molecular orbitals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915316"/>
            <a:ext cx="6441622" cy="5564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/>
          <p:cNvSpPr txBox="1"/>
          <p:nvPr/>
        </p:nvSpPr>
        <p:spPr>
          <a:xfrm>
            <a:off x="352381" y="1656106"/>
            <a:ext cx="5832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lead to the breaking of covalent bonds in molecules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382" y="2170149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5083" y="280035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20963" y="2800350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   +   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90081" y="2973474"/>
            <a:ext cx="15430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55791" y="2584793"/>
            <a:ext cx="16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ultraviolet light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57300" y="3201856"/>
            <a:ext cx="1471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oxygen </a:t>
            </a:r>
          </a:p>
          <a:p>
            <a:r>
              <a:rPr lang="en-US" dirty="0"/>
              <a:t>molecule (O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2943" y="3201856"/>
            <a:ext cx="1188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oxygen </a:t>
            </a:r>
          </a:p>
          <a:p>
            <a:r>
              <a:rPr lang="en-US" dirty="0"/>
              <a:t>atoms (O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919AC8-534B-8A43-25C9-C8F801674CCD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281534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95051" y="336140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9336" y="3082751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31475" y="2263743"/>
            <a:ext cx="2246209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88316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450" y="1315819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Photons with wavelength 240 nm or less have sufficient energy to do this (= UVC)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79873" y="75461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O=O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5753" y="754618"/>
            <a:ext cx="92204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O   +   O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404871" y="927742"/>
            <a:ext cx="154305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70581" y="539060"/>
            <a:ext cx="160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ultraviolet light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5979" y="3810000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" descr="Image result for uv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914400" y="2352497"/>
            <a:ext cx="4810279" cy="22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67279" y="2994924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038629" y="3049187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1609879" y="2791078"/>
            <a:ext cx="1314450" cy="147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3592846" y="2803119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315-400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6983" y="2812922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280-315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5861" y="2823317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100-280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5579" y="2534631"/>
            <a:ext cx="175484" cy="173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2377440" y="2224087"/>
            <a:ext cx="22860" cy="2234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47800" y="2273073"/>
            <a:ext cx="66271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DE9D495-9492-A88E-E8E2-41A022F22E39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254757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33350" y="514350"/>
            <a:ext cx="64960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3200" dirty="0">
                <a:solidFill>
                  <a:srgbClr val="FFC000"/>
                </a:solidFill>
              </a:rPr>
              <a:t>Sun</a:t>
            </a:r>
          </a:p>
          <a:p>
            <a:endParaRPr lang="en-US" sz="2400" dirty="0">
              <a:solidFill>
                <a:srgbClr val="00B05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What we do and don’t want from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Energy from the sun (fossil fuels vs renewables)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Light/matter interactions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Infrared, heat, greenhouse effect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Ultraviolet, sunburn, sunscreen, oxygen, ozone layer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A5D82-AE32-1BCD-0BCD-810CFF7060FE}"/>
              </a:ext>
            </a:extLst>
          </p:cNvPr>
          <p:cNvSpPr txBox="1"/>
          <p:nvPr/>
        </p:nvSpPr>
        <p:spPr>
          <a:xfrm>
            <a:off x="9144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</p:spTree>
    <p:extLst>
      <p:ext uri="{BB962C8B-B14F-4D97-AF65-F5344CB8AC3E}">
        <p14:creationId xmlns:p14="http://schemas.microsoft.com/office/powerpoint/2010/main" val="3726101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850" y="0"/>
            <a:ext cx="2361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UV light vs Oxygen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09649" y="369511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 compound?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830" y="819150"/>
            <a:ext cx="4461970" cy="27266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009648" y="4152316"/>
            <a:ext cx="485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happens when ozone (O</a:t>
            </a:r>
            <a:r>
              <a:rPr lang="en-US" baseline="-25000" dirty="0">
                <a:solidFill>
                  <a:srgbClr val="FF0000"/>
                </a:solidFill>
              </a:rPr>
              <a:t>3</a:t>
            </a:r>
            <a:r>
              <a:rPr lang="en-US" dirty="0">
                <a:solidFill>
                  <a:srgbClr val="FF0000"/>
                </a:solidFill>
              </a:rPr>
              <a:t>) absorbs UV light?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2971799" y="2769048"/>
            <a:ext cx="552450" cy="9488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06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54610" y="3861696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Oxygen atoms are high-energy, reactive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They react rapidly with O</a:t>
            </a:r>
            <a:r>
              <a:rPr lang="en-US" baseline="-25000" dirty="0"/>
              <a:t>2</a:t>
            </a:r>
            <a:r>
              <a:rPr lang="en-US" dirty="0"/>
              <a:t> to form O</a:t>
            </a:r>
            <a:r>
              <a:rPr lang="en-US" baseline="-25000" dirty="0"/>
              <a:t>3</a:t>
            </a:r>
            <a:r>
              <a:rPr lang="en-US" dirty="0"/>
              <a:t> (ozone)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95350"/>
            <a:ext cx="4461970" cy="27266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14369" y="787848"/>
            <a:ext cx="2000250" cy="28594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2175969" y="2730948"/>
            <a:ext cx="438150" cy="11497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4233369" y="2730948"/>
            <a:ext cx="337070" cy="15392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C60285F-9B58-554C-2D77-DBBE2030C510}"/>
              </a:ext>
            </a:extLst>
          </p:cNvPr>
          <p:cNvSpPr txBox="1"/>
          <p:nvPr/>
        </p:nvSpPr>
        <p:spPr>
          <a:xfrm>
            <a:off x="2228850" y="0"/>
            <a:ext cx="23616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UV light vs Oxygen</a:t>
            </a:r>
          </a:p>
        </p:txBody>
      </p:sp>
    </p:spTree>
    <p:extLst>
      <p:ext uri="{BB962C8B-B14F-4D97-AF65-F5344CB8AC3E}">
        <p14:creationId xmlns:p14="http://schemas.microsoft.com/office/powerpoint/2010/main" val="582924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859" y="2556591"/>
            <a:ext cx="2169055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5348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2253" y="0"/>
            <a:ext cx="1966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Chapman 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25" y="4181386"/>
            <a:ext cx="6457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Those can then recombine to form O</a:t>
            </a:r>
            <a:r>
              <a:rPr lang="en-US" sz="1650" baseline="-25000" dirty="0"/>
              <a:t>3</a:t>
            </a:r>
            <a:r>
              <a:rPr lang="en-US" sz="1650" dirty="0"/>
              <a:t>, the excess energy manifests as kinetic energy of the O</a:t>
            </a:r>
            <a:r>
              <a:rPr lang="en-US" sz="1650" baseline="-25000" dirty="0"/>
              <a:t>3</a:t>
            </a:r>
            <a:r>
              <a:rPr lang="en-US" sz="1650" dirty="0"/>
              <a:t> molecule (ultimately as heat)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57" y="742950"/>
            <a:ext cx="4174323" cy="2550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70145-9F7A-E5F2-45C0-CE835FDE6CA0}"/>
              </a:ext>
            </a:extLst>
          </p:cNvPr>
          <p:cNvSpPr txBox="1"/>
          <p:nvPr/>
        </p:nvSpPr>
        <p:spPr>
          <a:xfrm>
            <a:off x="222885" y="3512285"/>
            <a:ext cx="6457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Ozone also absorbs UV light (a longer wavelength is sufficient) and can split back into O</a:t>
            </a:r>
            <a:r>
              <a:rPr lang="en-US" sz="1650" baseline="-25000" dirty="0"/>
              <a:t>2</a:t>
            </a:r>
            <a:r>
              <a:rPr lang="en-US" sz="1650" dirty="0"/>
              <a:t> and O</a:t>
            </a:r>
          </a:p>
        </p:txBody>
      </p:sp>
    </p:spTree>
    <p:extLst>
      <p:ext uri="{BB962C8B-B14F-4D97-AF65-F5344CB8AC3E}">
        <p14:creationId xmlns:p14="http://schemas.microsoft.com/office/powerpoint/2010/main" val="29904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8924" y="0"/>
            <a:ext cx="15500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O</a:t>
            </a:r>
            <a:r>
              <a:rPr lang="en-US" sz="2200" b="1" baseline="-25000" dirty="0"/>
              <a:t>2</a:t>
            </a:r>
            <a:r>
              <a:rPr lang="en-US" sz="2200" b="1" dirty="0"/>
              <a:t>/O</a:t>
            </a:r>
            <a:r>
              <a:rPr lang="en-US" sz="2200" b="1" baseline="-25000" dirty="0"/>
              <a:t>3</a:t>
            </a:r>
            <a:r>
              <a:rPr lang="en-US" sz="2200" b="1" dirty="0"/>
              <a:t> 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854" y="715070"/>
            <a:ext cx="6000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Photons with wavelength 310 nm or less have sufficient energy to be absorbed by O</a:t>
            </a:r>
            <a:r>
              <a:rPr lang="en-US" baseline="-25000" dirty="0"/>
              <a:t>3</a:t>
            </a:r>
            <a:r>
              <a:rPr lang="en-US" dirty="0"/>
              <a:t> do this (= UVB, UVC)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80383" y="3343453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" descr="Image result for uv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898804" y="1885950"/>
            <a:ext cx="4810279" cy="22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51683" y="2528377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023033" y="2582640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1594283" y="2324531"/>
            <a:ext cx="1314450" cy="147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3577250" y="2336572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315-400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81387" y="2346375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280-315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80265" y="2356770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100-280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79983" y="2068084"/>
            <a:ext cx="175484" cy="173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" name="Straight Connector 5"/>
          <p:cNvCxnSpPr/>
          <p:nvPr/>
        </p:nvCxnSpPr>
        <p:spPr>
          <a:xfrm>
            <a:off x="3619144" y="1757540"/>
            <a:ext cx="22860" cy="22349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1432204" y="1871840"/>
            <a:ext cx="1943387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9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956" y="57150"/>
            <a:ext cx="31720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Atmosphere Composition</a:t>
            </a: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r="5589"/>
          <a:stretch/>
        </p:blipFill>
        <p:spPr bwMode="auto">
          <a:xfrm>
            <a:off x="914400" y="1277373"/>
            <a:ext cx="4972050" cy="26659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4D7C53E-4D2C-BF74-887D-AD018968CCBD}"/>
              </a:ext>
            </a:extLst>
          </p:cNvPr>
          <p:cNvCxnSpPr/>
          <p:nvPr/>
        </p:nvCxnSpPr>
        <p:spPr>
          <a:xfrm flipH="1">
            <a:off x="5829300" y="2861310"/>
            <a:ext cx="533400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4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327" y="0"/>
            <a:ext cx="21147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The Ozone Layer</a:t>
            </a:r>
            <a:endParaRPr lang="en-US" sz="2200" b="1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400" y="1048067"/>
            <a:ext cx="3429000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As the second most abundant gas in the atmosphere O</a:t>
            </a:r>
            <a:r>
              <a:rPr lang="en-US" sz="1650" baseline="-25000" dirty="0"/>
              <a:t>2</a:t>
            </a:r>
            <a:r>
              <a:rPr lang="en-US" sz="1650" dirty="0"/>
              <a:t> is present in high concentration throughout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However, ozone is concentrated only at higher altitudes in the stratosphere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95800" y="4857750"/>
            <a:ext cx="2343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https://skincareclub.wordpress.com/2011/02/25/uva-uvb-uvc-rays/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9" y="1257301"/>
            <a:ext cx="3004181" cy="26518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4004860"/>
            <a:ext cx="1828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http://www.ozonelayer.noaa.gov/science/basics.htm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700" y="3148001"/>
            <a:ext cx="3429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About 12% of the ozone layer is generated by sunlight every day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7600" y="3901901"/>
            <a:ext cx="2297581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FF0000"/>
                </a:solidFill>
              </a:rPr>
              <a:t>What does that mean!?</a:t>
            </a:r>
          </a:p>
        </p:txBody>
      </p:sp>
    </p:spTree>
    <p:extLst>
      <p:ext uri="{BB962C8B-B14F-4D97-AF65-F5344CB8AC3E}">
        <p14:creationId xmlns:p14="http://schemas.microsoft.com/office/powerpoint/2010/main" val="215583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7015" y="0"/>
            <a:ext cx="1966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Chapman Cycle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3562350"/>
            <a:ext cx="645795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These reactions absorb most of the UV radiation (at those wavelengths) coming from the sun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Overall, the energy from UV light is converted into heat by these processes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66750"/>
            <a:ext cx="4269184" cy="2608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33017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71450" y="3543300"/>
            <a:ext cx="64579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Between the O</a:t>
            </a:r>
            <a:r>
              <a:rPr lang="en-US" sz="1650" baseline="-25000" dirty="0"/>
              <a:t>2</a:t>
            </a:r>
            <a:r>
              <a:rPr lang="en-US" sz="1650" dirty="0"/>
              <a:t> cleavage and the O</a:t>
            </a:r>
            <a:r>
              <a:rPr lang="en-US" sz="1650" baseline="-25000" dirty="0"/>
              <a:t>2</a:t>
            </a:r>
            <a:r>
              <a:rPr lang="en-US" sz="1650" dirty="0"/>
              <a:t>/O</a:t>
            </a:r>
            <a:r>
              <a:rPr lang="en-US" sz="1650" baseline="-25000" dirty="0"/>
              <a:t>3</a:t>
            </a:r>
            <a:r>
              <a:rPr lang="en-US" sz="1650" dirty="0"/>
              <a:t> cycle, effectively all of the UVC and much of the UVB from the sun is absorbed by the atmosphere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1010081"/>
            <a:ext cx="3116660" cy="19045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458" name="Picture 2" descr="Image result for uv 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971550"/>
            <a:ext cx="2857500" cy="19431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07230" y="4835961"/>
            <a:ext cx="2343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https://skincareclub.wordpress.com/2011/02/25/uva-uvb-uvc-rays/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3ED2B-F701-31EE-24CC-ED035652E5A3}"/>
              </a:ext>
            </a:extLst>
          </p:cNvPr>
          <p:cNvSpPr txBox="1"/>
          <p:nvPr/>
        </p:nvSpPr>
        <p:spPr>
          <a:xfrm>
            <a:off x="2417015" y="0"/>
            <a:ext cx="19668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Chapman Cycle</a:t>
            </a:r>
          </a:p>
        </p:txBody>
      </p:sp>
    </p:spTree>
    <p:extLst>
      <p:ext uri="{BB962C8B-B14F-4D97-AF65-F5344CB8AC3E}">
        <p14:creationId xmlns:p14="http://schemas.microsoft.com/office/powerpoint/2010/main" val="2487826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859" y="2858274"/>
            <a:ext cx="2169055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258312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AA834E2-104A-5307-0A10-69912D827FC4}"/>
              </a:ext>
            </a:extLst>
          </p:cNvPr>
          <p:cNvSpPr txBox="1"/>
          <p:nvPr/>
        </p:nvSpPr>
        <p:spPr>
          <a:xfrm>
            <a:off x="8382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76200" y="361950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>
                <a:solidFill>
                  <a:srgbClr val="FFC000"/>
                </a:solidFill>
              </a:rPr>
              <a:t>Sun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0CA52-81A4-27C0-EBDD-AEEAE7131EA1}"/>
              </a:ext>
            </a:extLst>
          </p:cNvPr>
          <p:cNvSpPr txBox="1"/>
          <p:nvPr/>
        </p:nvSpPr>
        <p:spPr>
          <a:xfrm>
            <a:off x="-152400" y="2419350"/>
            <a:ext cx="649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solidFill>
                  <a:srgbClr val="FF0000"/>
                </a:solidFill>
              </a:rPr>
              <a:t>What don’t we want from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578E42-2262-7E43-4214-0FB4B3F8F80D}"/>
              </a:ext>
            </a:extLst>
          </p:cNvPr>
          <p:cNvSpPr txBox="1"/>
          <p:nvPr/>
        </p:nvSpPr>
        <p:spPr>
          <a:xfrm>
            <a:off x="381000" y="784797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do we want from the sun?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F4289-A282-725A-E97B-02D185D8EDAF}"/>
              </a:ext>
            </a:extLst>
          </p:cNvPr>
          <p:cNvSpPr txBox="1"/>
          <p:nvPr/>
        </p:nvSpPr>
        <p:spPr>
          <a:xfrm>
            <a:off x="838200" y="1219021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Light to see</a:t>
            </a:r>
          </a:p>
          <a:p>
            <a:pPr lvl="1"/>
            <a:r>
              <a:rPr lang="en-US" dirty="0"/>
              <a:t>Light for plants to grow</a:t>
            </a:r>
          </a:p>
          <a:p>
            <a:pPr lvl="1"/>
            <a:r>
              <a:rPr lang="en-US" dirty="0"/>
              <a:t>Energy to power things</a:t>
            </a:r>
          </a:p>
          <a:p>
            <a:pPr lvl="1"/>
            <a:r>
              <a:rPr lang="en-US" dirty="0"/>
              <a:t>Warmth (in winter)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9B2D6-AA7B-3F1B-4830-F1F054A48F26}"/>
              </a:ext>
            </a:extLst>
          </p:cNvPr>
          <p:cNvSpPr txBox="1"/>
          <p:nvPr/>
        </p:nvSpPr>
        <p:spPr>
          <a:xfrm>
            <a:off x="838200" y="287655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Sun damage</a:t>
            </a:r>
          </a:p>
          <a:p>
            <a:pPr lvl="1"/>
            <a:r>
              <a:rPr lang="en-US" dirty="0"/>
              <a:t>Sun burn</a:t>
            </a:r>
          </a:p>
          <a:p>
            <a:pPr lvl="1"/>
            <a:r>
              <a:rPr lang="en-US" dirty="0"/>
              <a:t>Too much heat (summer)</a:t>
            </a:r>
          </a:p>
          <a:p>
            <a:pPr lvl="1"/>
            <a:r>
              <a:rPr lang="en-US" dirty="0"/>
              <a:t>Sun in eyes while driving?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46CA9-2378-BE61-E2C7-58828F18D096}"/>
              </a:ext>
            </a:extLst>
          </p:cNvPr>
          <p:cNvSpPr txBox="1"/>
          <p:nvPr/>
        </p:nvSpPr>
        <p:spPr>
          <a:xfrm>
            <a:off x="-150181" y="4211419"/>
            <a:ext cx="6496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These processes result from the different ways that sunlight interacts with matter</a:t>
            </a:r>
          </a:p>
        </p:txBody>
      </p:sp>
    </p:spTree>
    <p:extLst>
      <p:ext uri="{BB962C8B-B14F-4D97-AF65-F5344CB8AC3E}">
        <p14:creationId xmlns:p14="http://schemas.microsoft.com/office/powerpoint/2010/main" val="257079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0085" y="4974"/>
            <a:ext cx="1345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Vitamin 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025" y="440934"/>
            <a:ext cx="64579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“Vitamin D comes from sunlight” </a:t>
            </a:r>
            <a:r>
              <a:rPr lang="en-US" sz="1650" dirty="0">
                <a:solidFill>
                  <a:srgbClr val="FF0000"/>
                </a:solidFill>
              </a:rPr>
              <a:t>As a chemist what do you think about that statement?</a:t>
            </a:r>
          </a:p>
        </p:txBody>
      </p:sp>
      <p:sp>
        <p:nvSpPr>
          <p:cNvPr id="5" name="Rectangle 4"/>
          <p:cNvSpPr/>
          <p:nvPr/>
        </p:nvSpPr>
        <p:spPr>
          <a:xfrm>
            <a:off x="5262691" y="4886091"/>
            <a:ext cx="15953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https://en.wikipedia.org/wiki/Cholecalciferol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1" y="3698870"/>
            <a:ext cx="204216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(present in relatively large quantities in the skin)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pic>
        <p:nvPicPr>
          <p:cNvPr id="24582" name="Picture 6" descr="http://www.frontiersin.org/files/Articles/50324/fpls-04-00136-HTML/image_m/fpls-04-00136-g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5"/>
          <a:stretch/>
        </p:blipFill>
        <p:spPr bwMode="auto">
          <a:xfrm>
            <a:off x="95941" y="2038350"/>
            <a:ext cx="6685859" cy="16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4800" y="1107406"/>
            <a:ext cx="55716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Not the best way to express this – vitamin D is a compound, light is required to convert provitamin D into vitamin D:</a:t>
            </a:r>
            <a:endParaRPr lang="en-US" sz="16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4800" y="3042474"/>
            <a:ext cx="10020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FF0000"/>
                </a:solidFill>
              </a:rPr>
              <a:t>1,7 H shift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268553" y="4878870"/>
            <a:ext cx="15953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https://en.wikipedia.org/wiki/Cholecalciferol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57850" y="1885950"/>
            <a:ext cx="11342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Vitamin D</a:t>
            </a:r>
            <a:r>
              <a:rPr lang="en-US" sz="1650" baseline="-25000" dirty="0"/>
              <a:t>3 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50" y="2818399"/>
            <a:ext cx="65151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UV light 270-300 nm is needed for this reaction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That corresponds to UVB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827" y="3901901"/>
            <a:ext cx="65151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FF0000"/>
                </a:solidFill>
              </a:rPr>
              <a:t>What are the issues concerning getting enough vitamin D?</a:t>
            </a:r>
          </a:p>
        </p:txBody>
      </p:sp>
      <p:pic>
        <p:nvPicPr>
          <p:cNvPr id="3" name="Picture 6" descr="http://www.frontiersin.org/files/Articles/50324/fpls-04-00136-HTML/image_m/fpls-04-00136-g001.jpg">
            <a:extLst>
              <a:ext uri="{FF2B5EF4-FFF2-40B4-BE49-F238E27FC236}">
                <a16:creationId xmlns:a16="http://schemas.microsoft.com/office/drawing/2014/main" id="{A04B7B0F-7B6A-A7A6-CB7B-124EA7412A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165"/>
          <a:stretch/>
        </p:blipFill>
        <p:spPr bwMode="auto">
          <a:xfrm>
            <a:off x="76200" y="819150"/>
            <a:ext cx="6685859" cy="16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74309-5670-81BA-E9B9-3B0AAAD08313}"/>
              </a:ext>
            </a:extLst>
          </p:cNvPr>
          <p:cNvSpPr txBox="1"/>
          <p:nvPr/>
        </p:nvSpPr>
        <p:spPr>
          <a:xfrm>
            <a:off x="2670085" y="4974"/>
            <a:ext cx="134568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Vitamin 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4059F-6D86-F084-91F6-1EFD676F78CB}"/>
              </a:ext>
            </a:extLst>
          </p:cNvPr>
          <p:cNvSpPr txBox="1"/>
          <p:nvPr/>
        </p:nvSpPr>
        <p:spPr>
          <a:xfrm>
            <a:off x="2514600" y="4326228"/>
            <a:ext cx="26670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FFC000"/>
                </a:solidFill>
              </a:rPr>
              <a:t>Sunburn/Sun Damage!</a:t>
            </a:r>
          </a:p>
        </p:txBody>
      </p:sp>
    </p:spTree>
    <p:extLst>
      <p:ext uri="{BB962C8B-B14F-4D97-AF65-F5344CB8AC3E}">
        <p14:creationId xmlns:p14="http://schemas.microsoft.com/office/powerpoint/2010/main" val="367594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820" y="7501"/>
            <a:ext cx="26252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Vitamin D Formation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95979" y="2747963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2" name="Picture 2" descr="Image result for uv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914400" y="1290460"/>
            <a:ext cx="4810279" cy="22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3667279" y="1932887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/>
          <p:cNvSpPr/>
          <p:nvPr/>
        </p:nvSpPr>
        <p:spPr>
          <a:xfrm>
            <a:off x="3038629" y="1987150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Rectangle 24"/>
          <p:cNvSpPr/>
          <p:nvPr/>
        </p:nvSpPr>
        <p:spPr>
          <a:xfrm>
            <a:off x="1609879" y="1729041"/>
            <a:ext cx="1314450" cy="147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TextBox 25"/>
          <p:cNvSpPr txBox="1"/>
          <p:nvPr/>
        </p:nvSpPr>
        <p:spPr>
          <a:xfrm>
            <a:off x="3592846" y="1741082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315-400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96983" y="1750885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280-315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95861" y="1761280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100-280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95579" y="1472594"/>
            <a:ext cx="175484" cy="173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2971800" y="1047750"/>
            <a:ext cx="541914" cy="28575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00008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859" y="3124659"/>
            <a:ext cx="2169055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92479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“Sunburn”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6703" y="4821534"/>
            <a:ext cx="159530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/>
              <a:t>https://en.wikipedia.org/wiki/Cholecalciferol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1143000"/>
            <a:ext cx="65151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Caused by the small amount of UVB that reaches us at ground level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6515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UV absorption by various types of molecules can lead to formation of reactive molecules that destroy tissue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39471" y="2212308"/>
            <a:ext cx="432163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e.g. 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2424163"/>
            <a:ext cx="24737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˙OH    =      hydroxyl radical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392" y="2982267"/>
            <a:ext cx="65151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There is also a specific reaction that leads directly to DNA damage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1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5" grpId="0"/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04800" y="590550"/>
            <a:ext cx="65151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Caused by the small amount of UVB that reaches us at ground level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s://upload.wikimedia.org/wikipedia/commons/3/3b/Direct_DNA_da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" y="1244757"/>
            <a:ext cx="4882183" cy="331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E438C5-084C-EDC1-75BF-7BC66AAD1F41}"/>
              </a:ext>
            </a:extLst>
          </p:cNvPr>
          <p:cNvSpPr txBox="1"/>
          <p:nvPr/>
        </p:nvSpPr>
        <p:spPr>
          <a:xfrm>
            <a:off x="2669911" y="-3810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“Sunburn”</a:t>
            </a:r>
          </a:p>
        </p:txBody>
      </p:sp>
    </p:spTree>
    <p:extLst>
      <p:ext uri="{BB962C8B-B14F-4D97-AF65-F5344CB8AC3E}">
        <p14:creationId xmlns:p14="http://schemas.microsoft.com/office/powerpoint/2010/main" val="17222267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28600" y="361950"/>
            <a:ext cx="6515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There are biological processes that repair this, but if not fixed can lead to mutations.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pic>
        <p:nvPicPr>
          <p:cNvPr id="28674" name="Picture 2" descr="https://upload.wikimedia.org/wikipedia/commons/3/3b/Direct_DNA_da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95350"/>
            <a:ext cx="4123993" cy="28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2390D3-02E4-DC47-08C0-AA76E2C79452}"/>
              </a:ext>
            </a:extLst>
          </p:cNvPr>
          <p:cNvSpPr txBox="1"/>
          <p:nvPr/>
        </p:nvSpPr>
        <p:spPr>
          <a:xfrm>
            <a:off x="2669911" y="-3810"/>
            <a:ext cx="14189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“Sunburn”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64FCB3-6C2C-8A61-FDE4-4FBF935187D2}"/>
              </a:ext>
            </a:extLst>
          </p:cNvPr>
          <p:cNvSpPr txBox="1"/>
          <p:nvPr/>
        </p:nvSpPr>
        <p:spPr>
          <a:xfrm>
            <a:off x="244344" y="3622670"/>
            <a:ext cx="651510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While not causing sunburn, UVA is also somewhat damaging to the skin contributing to long-term effects such as premature skin aging and skin cancer 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355B53-CE1F-6115-9BBB-C7CF5DD153C9}"/>
              </a:ext>
            </a:extLst>
          </p:cNvPr>
          <p:cNvSpPr txBox="1"/>
          <p:nvPr/>
        </p:nvSpPr>
        <p:spPr>
          <a:xfrm>
            <a:off x="244344" y="4476750"/>
            <a:ext cx="65151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Modern sunscreens also block UVA, hence “broad spectrum” because they block UVA and UVB.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7567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860" y="3421902"/>
            <a:ext cx="1992236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313945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0"/>
            <a:ext cx="11528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Melanin</a:t>
            </a:r>
          </a:p>
        </p:txBody>
      </p:sp>
      <p:pic>
        <p:nvPicPr>
          <p:cNvPr id="32770" name="Picture 2" descr="https://upload.wikimedia.org/wikipedia/commons/thumb/3/3a/Eumelanine.svg/407px-Eumelanin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2950"/>
            <a:ext cx="1997869" cy="269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07920" y="2067444"/>
            <a:ext cx="434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Extra melanin is produced in response to UV radiation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80" y="3627154"/>
            <a:ext cx="1114608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Eumelanin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026936"/>
            <a:ext cx="4343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>
                <a:solidFill>
                  <a:srgbClr val="FF0000"/>
                </a:solidFill>
              </a:rPr>
              <a:t>What happens to the energy from the UV radiation?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859BE3-DB96-96E3-A4AE-50DE6E70FCFF}"/>
              </a:ext>
            </a:extLst>
          </p:cNvPr>
          <p:cNvSpPr txBox="1"/>
          <p:nvPr/>
        </p:nvSpPr>
        <p:spPr>
          <a:xfrm>
            <a:off x="3448522" y="3798231"/>
            <a:ext cx="28194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dirty="0"/>
              <a:t>It gets converted to heat 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9457F-1A5C-0E8C-8741-6152F51CAAB8}"/>
              </a:ext>
            </a:extLst>
          </p:cNvPr>
          <p:cNvSpPr txBox="1"/>
          <p:nvPr/>
        </p:nvSpPr>
        <p:spPr>
          <a:xfrm>
            <a:off x="2407920" y="777954"/>
            <a:ext cx="434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/>
              <a:t>Melanin is a polymeric biomaterial that absorbs UV energy striking our skin. It is our natural form of UV protection. Higher amounts of melanin give a darker skin tone</a:t>
            </a:r>
            <a:endParaRPr lang="en-US" sz="1650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5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0" y="2457450"/>
            <a:ext cx="1200150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114301" y="3849053"/>
            <a:ext cx="420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Generally higher energy -&gt; greater damage</a:t>
            </a:r>
          </a:p>
        </p:txBody>
      </p:sp>
      <p:pic>
        <p:nvPicPr>
          <p:cNvPr id="17410" name="Picture 2" descr="Image result for uv 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3"/>
          <a:stretch/>
        </p:blipFill>
        <p:spPr bwMode="auto">
          <a:xfrm>
            <a:off x="790422" y="999948"/>
            <a:ext cx="4810279" cy="220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4300" y="3543300"/>
            <a:ext cx="609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Shorter wavelength = higher energy (e.g. energy of UVB &gt; UVA)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3300" y="1642374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2914650" y="1696637"/>
            <a:ext cx="457200" cy="51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/>
          <p:cNvSpPr/>
          <p:nvPr/>
        </p:nvSpPr>
        <p:spPr>
          <a:xfrm>
            <a:off x="1485900" y="1438528"/>
            <a:ext cx="1314450" cy="1476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3543300" y="4353267"/>
            <a:ext cx="348615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https://www.compoundsemiconductor.net/article/91348-building-brighter-and-cheaper-uv-leds.html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34285" y="3160260"/>
            <a:ext cx="1265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wavelength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68867" y="1450570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315-400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73005" y="1460373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280-315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1882" y="1470768"/>
            <a:ext cx="7665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100-280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1" y="1182082"/>
            <a:ext cx="175484" cy="1732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F6F73B-DBBD-7BAE-614D-1DAE7F78D801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421794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76200" y="361950"/>
            <a:ext cx="649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</a:t>
            </a:r>
            <a:r>
              <a:rPr lang="en-US" sz="2400" dirty="0">
                <a:solidFill>
                  <a:srgbClr val="FFC000"/>
                </a:solidFill>
              </a:rPr>
              <a:t>Sun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65636-A7F6-0955-49E6-658996331EE8}"/>
              </a:ext>
            </a:extLst>
          </p:cNvPr>
          <p:cNvSpPr txBox="1"/>
          <p:nvPr/>
        </p:nvSpPr>
        <p:spPr>
          <a:xfrm>
            <a:off x="600075" y="1618817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can sit in the sun behind a window and feel just as hot as if the window was not there, yet not get sunburned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8306DE-AE44-82CF-39A1-0484E6FE645C}"/>
              </a:ext>
            </a:extLst>
          </p:cNvPr>
          <p:cNvSpPr txBox="1"/>
          <p:nvPr/>
        </p:nvSpPr>
        <p:spPr>
          <a:xfrm>
            <a:off x="251374" y="983218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Did you know?/have you noticed: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838D2B-5131-F0EA-9FD9-E5804487B661}"/>
              </a:ext>
            </a:extLst>
          </p:cNvPr>
          <p:cNvSpPr txBox="1"/>
          <p:nvPr/>
        </p:nvSpPr>
        <p:spPr>
          <a:xfrm>
            <a:off x="600075" y="2382619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a somewhat cloudy day you can feel relief from the heat of the sun, yet you can still easily be sunburned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D53B4C-C333-1423-D6F6-1EE6C8280E03}"/>
              </a:ext>
            </a:extLst>
          </p:cNvPr>
          <p:cNvSpPr txBox="1"/>
          <p:nvPr/>
        </p:nvSpPr>
        <p:spPr>
          <a:xfrm>
            <a:off x="1310640" y="356235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going on in those situations?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FDFF21-417A-493B-BABF-E7F6907AB005}"/>
              </a:ext>
            </a:extLst>
          </p:cNvPr>
          <p:cNvSpPr txBox="1"/>
          <p:nvPr/>
        </p:nvSpPr>
        <p:spPr>
          <a:xfrm>
            <a:off x="914400" y="157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Green Chemistry and Living in the Desert</a:t>
            </a:r>
          </a:p>
        </p:txBody>
      </p:sp>
    </p:spTree>
    <p:extLst>
      <p:ext uri="{BB962C8B-B14F-4D97-AF65-F5344CB8AC3E}">
        <p14:creationId xmlns:p14="http://schemas.microsoft.com/office/powerpoint/2010/main" val="231630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su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047" y="1681581"/>
            <a:ext cx="602548" cy="5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1451" y="1143000"/>
            <a:ext cx="6026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important cases related to life, health, and sustainability</a:t>
            </a:r>
          </a:p>
        </p:txBody>
      </p:sp>
      <p:pic>
        <p:nvPicPr>
          <p:cNvPr id="13316" name="Picture 4" descr="Image result for stick fig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110" y="3143250"/>
            <a:ext cx="971549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75308" y="2228850"/>
            <a:ext cx="371477" cy="12573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2191" y="2214563"/>
            <a:ext cx="238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oxygen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86479" y="251125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interaction with ozone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03679" y="3076583"/>
            <a:ext cx="230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sunburn, DNA damage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6479" y="2804099"/>
            <a:ext cx="216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vitamin D production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20769" y="3654251"/>
            <a:ext cx="12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sunscreens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3679" y="3381767"/>
            <a:ext cx="20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melanin production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2643859" y="3711588"/>
            <a:ext cx="1219207" cy="29284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7214BF-5ED9-3244-177E-4973E05C21F0}"/>
              </a:ext>
            </a:extLst>
          </p:cNvPr>
          <p:cNvSpPr txBox="1"/>
          <p:nvPr/>
        </p:nvSpPr>
        <p:spPr>
          <a:xfrm>
            <a:off x="1600200" y="5774"/>
            <a:ext cx="3733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 - UV</a:t>
            </a:r>
          </a:p>
        </p:txBody>
      </p:sp>
    </p:spTree>
    <p:extLst>
      <p:ext uri="{BB962C8B-B14F-4D97-AF65-F5344CB8AC3E}">
        <p14:creationId xmlns:p14="http://schemas.microsoft.com/office/powerpoint/2010/main" val="563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83865" y="-12699"/>
            <a:ext cx="13837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Sunscreen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1600" y="1229578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in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66357" r="55556" b="25071"/>
          <a:stretch/>
        </p:blipFill>
        <p:spPr>
          <a:xfrm rot="10800000">
            <a:off x="3215083" y="1081519"/>
            <a:ext cx="3406527" cy="729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5556" r="52222" b="4073"/>
          <a:stretch/>
        </p:blipFill>
        <p:spPr>
          <a:xfrm rot="10800000">
            <a:off x="177741" y="1099294"/>
            <a:ext cx="862466" cy="25052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4623797" y="3957572"/>
            <a:ext cx="13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oxybenzone</a:t>
            </a:r>
            <a:endParaRPr lang="en-US" dirty="0"/>
          </a:p>
        </p:txBody>
      </p:sp>
      <p:pic>
        <p:nvPicPr>
          <p:cNvPr id="10" name="Picture 8" descr="Oxybenzo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530" y="3255728"/>
            <a:ext cx="1314450" cy="7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98769" y="2792421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homosalate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371850" y="1943100"/>
          <a:ext cx="1265624" cy="81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1316152" imgH="848336" progId="ChemDraw.Document.6.0">
                  <p:embed/>
                </p:oleObj>
              </mc:Choice>
              <mc:Fallback>
                <p:oleObj name="CS ChemDraw Drawing" r:id="rId5" imgW="1316152" imgH="848336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71850" y="1943100"/>
                        <a:ext cx="1265624" cy="81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Structural formula of octocryle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1" y="3168459"/>
            <a:ext cx="2087511" cy="10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850395" y="3957572"/>
            <a:ext cx="128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octocrylene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244792" y="2017657"/>
          <a:ext cx="1765707" cy="747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8" imgW="1964014" imgH="831810" progId="ChemDraw.Document.6.0">
                  <p:embed/>
                </p:oleObj>
              </mc:Choice>
              <mc:Fallback>
                <p:oleObj name="CS ChemDraw Drawing" r:id="rId8" imgW="1964014" imgH="831810" progId="ChemDraw.Document.6.0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4792" y="2017657"/>
                        <a:ext cx="1765707" cy="747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225318" y="2767626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octisalate</a:t>
            </a:r>
            <a:endParaRPr lang="en-US" dirty="0"/>
          </a:p>
        </p:txBody>
      </p:sp>
      <p:pic>
        <p:nvPicPr>
          <p:cNvPr id="19" name="Picture 6" descr="Structural formula of octyl salicylat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26" y="2023369"/>
            <a:ext cx="1540943" cy="6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535148" y="2792421"/>
            <a:ext cx="131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avobenzone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99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1" grpId="0"/>
      <p:bldP spid="16" grpId="0"/>
      <p:bldP spid="18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23839" y="7263"/>
            <a:ext cx="13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Sunscreen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50" y="590550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in it?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31094" y="1682862"/>
            <a:ext cx="1310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oxybenzone</a:t>
            </a:r>
            <a:endParaRPr lang="en-US" dirty="0"/>
          </a:p>
        </p:txBody>
      </p:sp>
      <p:pic>
        <p:nvPicPr>
          <p:cNvPr id="10" name="Picture 8" descr="Oxybenz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87" y="1102330"/>
            <a:ext cx="1314450" cy="70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18996" y="3138439"/>
            <a:ext cx="128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homosalate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3192076" y="2289118"/>
          <a:ext cx="1265624" cy="815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1316152" imgH="848336" progId="ChemDraw.Document.6.0">
                  <p:embed/>
                </p:oleObj>
              </mc:Choice>
              <mc:Fallback>
                <p:oleObj name="CS ChemDraw Drawing" r:id="rId3" imgW="1316152" imgH="848336" progId="ChemDraw.Document.6.0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2076" y="2289118"/>
                        <a:ext cx="1265624" cy="8152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 descr="Structural formula of octocryle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5" y="2319155"/>
            <a:ext cx="2087511" cy="106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8959" y="3108268"/>
            <a:ext cx="1289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octocrylene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68168" y="3113644"/>
            <a:ext cx="1085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octisalate</a:t>
            </a:r>
            <a:endParaRPr lang="en-US" dirty="0"/>
          </a:p>
        </p:txBody>
      </p:sp>
      <p:pic>
        <p:nvPicPr>
          <p:cNvPr id="19" name="Picture 6" descr="Structural formula of octyl salicylat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6" y="2369387"/>
            <a:ext cx="1540943" cy="69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31923" y="1897618"/>
            <a:ext cx="1341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Avobenzone</a:t>
            </a:r>
            <a:endParaRPr lang="en-US" sz="15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642895"/>
              </p:ext>
            </p:extLst>
          </p:nvPr>
        </p:nvGraphicFramePr>
        <p:xfrm>
          <a:off x="93505" y="1018173"/>
          <a:ext cx="4391025" cy="958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4478614" imgH="978276" progId="ChemDraw.Document.6.0">
                  <p:embed/>
                </p:oleObj>
              </mc:Choice>
              <mc:Fallback>
                <p:oleObj name="CS ChemDraw Drawing" r:id="rId7" imgW="4478614" imgH="978276" progId="ChemDraw.Document.6.0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505" y="1018173"/>
                        <a:ext cx="4391025" cy="958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3505" y="3790950"/>
            <a:ext cx="3430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are some common features?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8831" y="4239033"/>
            <a:ext cx="4780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Why does </a:t>
            </a:r>
            <a:r>
              <a:rPr lang="en-US" dirty="0" err="1">
                <a:solidFill>
                  <a:srgbClr val="FF0000"/>
                </a:solidFill>
              </a:rPr>
              <a:t>avobenzone</a:t>
            </a:r>
            <a:r>
              <a:rPr lang="en-US" dirty="0">
                <a:solidFill>
                  <a:srgbClr val="FF0000"/>
                </a:solidFill>
              </a:rPr>
              <a:t> absorb better in the UVA?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4327" y="1922483"/>
            <a:ext cx="11400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(310-400 nm)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600200" y="3406731"/>
            <a:ext cx="11400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(290-350 nm)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07463" y="3437751"/>
            <a:ext cx="11400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(295-315 nm)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43500" y="3437751"/>
            <a:ext cx="11400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(295-315 nm)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193413" y="1944522"/>
            <a:ext cx="114005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50" dirty="0"/>
              <a:t>(290-360 nm)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693288" y="4781550"/>
            <a:ext cx="411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hlinkClick r:id="rId9"/>
              </a:rPr>
              <a:t>http://www.smartskincare.com/skinprotection/sunblocks/sunblock_benzophenones-3-and-4.html</a:t>
            </a:r>
            <a:endParaRPr lang="en-US" sz="750" dirty="0"/>
          </a:p>
          <a:p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7994623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0150" y="1196801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What’s in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61851" r="55556" b="20371"/>
          <a:stretch/>
        </p:blipFill>
        <p:spPr>
          <a:xfrm rot="10800000">
            <a:off x="1182276" y="1109871"/>
            <a:ext cx="3200400" cy="1422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4" t="5556" r="52222" b="4073"/>
          <a:stretch/>
        </p:blipFill>
        <p:spPr>
          <a:xfrm rot="10800000">
            <a:off x="177741" y="1099294"/>
            <a:ext cx="862466" cy="25052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8" t="60370" r="36666" b="21852"/>
          <a:stretch/>
        </p:blipFill>
        <p:spPr>
          <a:xfrm rot="10800000">
            <a:off x="2782476" y="2774326"/>
            <a:ext cx="2837349" cy="1480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15926" r="46667"/>
          <a:stretch/>
        </p:blipFill>
        <p:spPr>
          <a:xfrm rot="10800000">
            <a:off x="5810723" y="1731648"/>
            <a:ext cx="933633" cy="25230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48779" y="3657600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~2012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9011" y="919802"/>
            <a:ext cx="94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recent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818" y="3923482"/>
            <a:ext cx="24411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Some controversy associated</a:t>
            </a:r>
          </a:p>
          <a:p>
            <a:r>
              <a:rPr lang="en-US" sz="1500" dirty="0"/>
              <a:t>with </a:t>
            </a:r>
            <a:r>
              <a:rPr lang="en-US" sz="1500" dirty="0" err="1"/>
              <a:t>oxybenzone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74949" y="2734964"/>
            <a:ext cx="1528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octocrylene needed as photo-stabilizer for avobenzone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CDB76A-CE04-288E-935B-92A06E3BCB39}"/>
              </a:ext>
            </a:extLst>
          </p:cNvPr>
          <p:cNvSpPr txBox="1"/>
          <p:nvPr/>
        </p:nvSpPr>
        <p:spPr>
          <a:xfrm>
            <a:off x="2600039" y="7263"/>
            <a:ext cx="13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Sunscreen</a:t>
            </a:r>
          </a:p>
        </p:txBody>
      </p:sp>
    </p:spTree>
    <p:extLst>
      <p:ext uri="{BB962C8B-B14F-4D97-AF65-F5344CB8AC3E}">
        <p14:creationId xmlns:p14="http://schemas.microsoft.com/office/powerpoint/2010/main" val="8031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5165" y="438150"/>
            <a:ext cx="1356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in it?</a:t>
            </a:r>
          </a:p>
        </p:txBody>
      </p:sp>
      <p:pic>
        <p:nvPicPr>
          <p:cNvPr id="34827" name="Picture 11" descr="Image result for banana boat sunscre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3" t="29579" r="8007" b="61005"/>
          <a:stretch/>
        </p:blipFill>
        <p:spPr bwMode="auto">
          <a:xfrm>
            <a:off x="2190261" y="876533"/>
            <a:ext cx="3737760" cy="103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5" descr="Image result for banana boat sunscreen label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2" r="21760"/>
          <a:stretch/>
        </p:blipFill>
        <p:spPr bwMode="auto">
          <a:xfrm>
            <a:off x="317934" y="1733550"/>
            <a:ext cx="914400" cy="16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85901" y="2493429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/>
              <a:t>(290-350 </a:t>
            </a:r>
            <a:r>
              <a:rPr lang="en-US" dirty="0"/>
              <a:t>nm)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123693"/>
            <a:ext cx="5606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work by absorbing/reflecting/scattering UV light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517" y="3574018"/>
            <a:ext cx="5099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Sometimes called “physical” blockers (vs “chemical”)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00393" y="2839677"/>
            <a:ext cx="2328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Broadest range of any single sunscreen ingredient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36156" y="2493428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ZnO</a:t>
            </a:r>
            <a:r>
              <a:rPr lang="en-US" dirty="0"/>
              <a:t> (290-400 nm)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19400" y="4824145"/>
            <a:ext cx="4114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hlinkClick r:id="rId4"/>
              </a:rPr>
              <a:t>http://www.smartskincare.com/skinprotection/sunblocks/sunblock_benzophenones-3-and-4.html</a:t>
            </a:r>
            <a:endParaRPr lang="en-US" sz="750" dirty="0"/>
          </a:p>
          <a:p>
            <a:endParaRPr lang="en-US" sz="7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D3FE1B-F3CD-01A7-FCC5-F1E71692377A}"/>
              </a:ext>
            </a:extLst>
          </p:cNvPr>
          <p:cNvSpPr txBox="1"/>
          <p:nvPr/>
        </p:nvSpPr>
        <p:spPr>
          <a:xfrm>
            <a:off x="2819400" y="7263"/>
            <a:ext cx="13623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Sunscreen</a:t>
            </a:r>
          </a:p>
        </p:txBody>
      </p:sp>
    </p:spTree>
    <p:extLst>
      <p:ext uri="{BB962C8B-B14F-4D97-AF65-F5344CB8AC3E}">
        <p14:creationId xmlns:p14="http://schemas.microsoft.com/office/powerpoint/2010/main" val="21320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4833" y="628650"/>
            <a:ext cx="1735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Solar Energy</a:t>
            </a:r>
          </a:p>
        </p:txBody>
      </p:sp>
      <p:pic>
        <p:nvPicPr>
          <p:cNvPr id="6" name="Picture 5" descr="Solar Spectru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28700"/>
            <a:ext cx="4972050" cy="3086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480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E42804-0BBF-96F5-19D0-787C7DBFE829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FD211-A881-3E75-80B0-C3139A27709A}"/>
              </a:ext>
            </a:extLst>
          </p:cNvPr>
          <p:cNvSpPr txBox="1"/>
          <p:nvPr/>
        </p:nvSpPr>
        <p:spPr>
          <a:xfrm>
            <a:off x="-304800" y="553865"/>
            <a:ext cx="695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Considering light as a wave, we can classify light by its wavelength:</a:t>
            </a:r>
          </a:p>
        </p:txBody>
      </p:sp>
      <p:pic>
        <p:nvPicPr>
          <p:cNvPr id="1026" name="Picture 2" descr="Visible spectrum showing wavelengths of each of the components.">
            <a:extLst>
              <a:ext uri="{FF2B5EF4-FFF2-40B4-BE49-F238E27FC236}">
                <a16:creationId xmlns:a16="http://schemas.microsoft.com/office/drawing/2014/main" id="{EC35CBEC-9B49-E713-FC85-F7AF777B9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047750"/>
            <a:ext cx="4772025" cy="317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8899A-A0E3-9F0E-2948-D6CE029DE8CD}"/>
              </a:ext>
            </a:extLst>
          </p:cNvPr>
          <p:cNvSpPr txBox="1"/>
          <p:nvPr/>
        </p:nvSpPr>
        <p:spPr>
          <a:xfrm>
            <a:off x="1752600" y="4552950"/>
            <a:ext cx="317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But this is just what we can see!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3D0073-E8FB-6A01-618A-5C2EBBCED486}"/>
              </a:ext>
            </a:extLst>
          </p:cNvPr>
          <p:cNvSpPr txBox="1"/>
          <p:nvPr/>
        </p:nvSpPr>
        <p:spPr>
          <a:xfrm>
            <a:off x="5584725" y="1195694"/>
            <a:ext cx="8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higher</a:t>
            </a:r>
          </a:p>
          <a:p>
            <a:r>
              <a:rPr lang="en-US" dirty="0">
                <a:solidFill>
                  <a:srgbClr val="7030A0"/>
                </a:solidFill>
              </a:rPr>
              <a:t>energy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A377F28-BC2B-675B-E4BE-42B025C3558F}"/>
              </a:ext>
            </a:extLst>
          </p:cNvPr>
          <p:cNvCxnSpPr/>
          <p:nvPr/>
        </p:nvCxnSpPr>
        <p:spPr>
          <a:xfrm flipV="1">
            <a:off x="5984850" y="1885950"/>
            <a:ext cx="0" cy="198120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44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stro.virginia.edu/~rsl4v/PSC/Images/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0" y="1352550"/>
            <a:ext cx="6039080" cy="326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81200" y="4844514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0B0450-F20E-4FC0-5637-507B2BDF1C4B}"/>
              </a:ext>
            </a:extLst>
          </p:cNvPr>
          <p:cNvSpPr txBox="1"/>
          <p:nvPr/>
        </p:nvSpPr>
        <p:spPr>
          <a:xfrm>
            <a:off x="5867400" y="4440019"/>
            <a:ext cx="82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higher</a:t>
            </a:r>
          </a:p>
          <a:p>
            <a:r>
              <a:rPr lang="en-US" dirty="0">
                <a:solidFill>
                  <a:srgbClr val="7030A0"/>
                </a:solidFill>
              </a:rPr>
              <a:t>energy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498F7B-A6DA-41C9-F98A-86083AF1063C}"/>
              </a:ext>
            </a:extLst>
          </p:cNvPr>
          <p:cNvCxnSpPr>
            <a:cxnSpLocks/>
          </p:cNvCxnSpPr>
          <p:nvPr/>
        </p:nvCxnSpPr>
        <p:spPr>
          <a:xfrm>
            <a:off x="762000" y="4793519"/>
            <a:ext cx="4953000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C5E208-169C-78B7-9162-DA79ECA6D56D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D160E6-A2FC-A433-CB02-9C350707D2F2}"/>
              </a:ext>
            </a:extLst>
          </p:cNvPr>
          <p:cNvSpPr txBox="1"/>
          <p:nvPr/>
        </p:nvSpPr>
        <p:spPr>
          <a:xfrm>
            <a:off x="381000" y="487655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There is a whole range light types at both higher and lower wavelengths: </a:t>
            </a:r>
          </a:p>
        </p:txBody>
      </p:sp>
    </p:spTree>
    <p:extLst>
      <p:ext uri="{BB962C8B-B14F-4D97-AF65-F5344CB8AC3E}">
        <p14:creationId xmlns:p14="http://schemas.microsoft.com/office/powerpoint/2010/main" val="12161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86200" y="4883810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914650"/>
            <a:ext cx="6858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effects does each type (wavelength) of light have on molecules?: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	b) Ultraviolet radiation</a:t>
            </a:r>
          </a:p>
          <a:p>
            <a:r>
              <a:rPr lang="en-US" dirty="0">
                <a:solidFill>
                  <a:srgbClr val="FF0000"/>
                </a:solidFill>
              </a:rPr>
              <a:t>c)   Visible light	d) Infra red light</a:t>
            </a:r>
          </a:p>
          <a:p>
            <a:r>
              <a:rPr lang="en-US" dirty="0">
                <a:solidFill>
                  <a:srgbClr val="FF0000"/>
                </a:solidFill>
              </a:rPr>
              <a:t>e)   Microwaves	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2" descr="http://www.astro.virginia.edu/~rsl4v/PSC/Images/e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43902" y="809817"/>
            <a:ext cx="5970196" cy="16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8C25F9-3AF9-97BB-3D8A-445AF7585D53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534874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33146" y="4781550"/>
            <a:ext cx="30248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http://www.astro.virginia.edu/~rsl4v/PSC/light.html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002089"/>
            <a:ext cx="23268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>
                <a:solidFill>
                  <a:srgbClr val="FF0000"/>
                </a:solidFill>
              </a:rPr>
              <a:t>X-rays	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</a:p>
          <a:p>
            <a:r>
              <a:rPr lang="en-US" dirty="0">
                <a:solidFill>
                  <a:srgbClr val="FF0000"/>
                </a:solidFill>
              </a:rPr>
              <a:t>b) Ultraviolet radiation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3"/>
            </a:pPr>
            <a:r>
              <a:rPr lang="en-US" dirty="0">
                <a:solidFill>
                  <a:srgbClr val="FF0000"/>
                </a:solidFill>
              </a:rPr>
              <a:t>Visible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d) Infrared light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AutoNum type="alphaLcParenR" startAt="5"/>
            </a:pPr>
            <a:r>
              <a:rPr lang="en-US" dirty="0">
                <a:solidFill>
                  <a:srgbClr val="FF0000"/>
                </a:solidFill>
              </a:rPr>
              <a:t>Microwaves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f) </a:t>
            </a:r>
            <a:r>
              <a:rPr lang="en-US" dirty="0" err="1">
                <a:solidFill>
                  <a:srgbClr val="FF0000"/>
                </a:solidFill>
              </a:rPr>
              <a:t>Radiowaves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3718" y="1010299"/>
            <a:ext cx="4800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low-lying atomic orbitals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6871" y="1573589"/>
            <a:ext cx="4514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Promotion of electrons from molecular orbitals to higher energy molecular orbitals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26871" y="2128525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Same as UV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421" y="2670824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bond vibrations in molecules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55421" y="323093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rotations in molecules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5421" y="3745289"/>
            <a:ext cx="45148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Excites nuclear spins in atoms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551066"/>
            <a:ext cx="6248400" cy="5564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6E4E10-A337-EE5B-915F-1453EAD97310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</p:spTree>
    <p:extLst>
      <p:ext uri="{BB962C8B-B14F-4D97-AF65-F5344CB8AC3E}">
        <p14:creationId xmlns:p14="http://schemas.microsoft.com/office/powerpoint/2010/main" val="107536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C8306DE-AE44-82CF-39A1-0484E6FE645C}"/>
              </a:ext>
            </a:extLst>
          </p:cNvPr>
          <p:cNvSpPr txBox="1"/>
          <p:nvPr/>
        </p:nvSpPr>
        <p:spPr>
          <a:xfrm>
            <a:off x="228600" y="361950"/>
            <a:ext cx="56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Feeling hot from the sun and getting sunburned have different causes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A481AE-4F3B-E17E-02A7-6E3EABEAAD58}"/>
              </a:ext>
            </a:extLst>
          </p:cNvPr>
          <p:cNvSpPr txBox="1"/>
          <p:nvPr/>
        </p:nvSpPr>
        <p:spPr>
          <a:xfrm>
            <a:off x="1752600" y="5774"/>
            <a:ext cx="3295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Light Matter Interactions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FAC56A-D274-7321-8CC2-91C4B6C7B046}"/>
              </a:ext>
            </a:extLst>
          </p:cNvPr>
          <p:cNvSpPr txBox="1"/>
          <p:nvPr/>
        </p:nvSpPr>
        <p:spPr>
          <a:xfrm>
            <a:off x="200526" y="971550"/>
            <a:ext cx="56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earlier examples highlight this: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F02BD1-D4C1-F8E4-CAD4-5DB203F49C96}"/>
              </a:ext>
            </a:extLst>
          </p:cNvPr>
          <p:cNvSpPr txBox="1"/>
          <p:nvPr/>
        </p:nvSpPr>
        <p:spPr>
          <a:xfrm>
            <a:off x="533400" y="1352550"/>
            <a:ext cx="5657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You can sit in the sun behind a window and feel just as hot as if the window was not there, yet not get sunburned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BBE83-C10B-1DF7-DE38-8C7A8F3D3BD7}"/>
              </a:ext>
            </a:extLst>
          </p:cNvPr>
          <p:cNvSpPr txBox="1"/>
          <p:nvPr/>
        </p:nvSpPr>
        <p:spPr>
          <a:xfrm>
            <a:off x="533400" y="3150870"/>
            <a:ext cx="5657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On a somewhat cloudy day you can feel relief from the heat of the sun, yet you can still easily be sunburned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0A326-D5F6-857B-2FCB-1D548F2E244C}"/>
              </a:ext>
            </a:extLst>
          </p:cNvPr>
          <p:cNvSpPr txBox="1"/>
          <p:nvPr/>
        </p:nvSpPr>
        <p:spPr>
          <a:xfrm>
            <a:off x="457200" y="2112964"/>
            <a:ext cx="601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Glass absorbs the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 radiation that causes sunburn yet allows the longer wavelengths (visible and some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wavelengths) to pass. So, we still feel plenty hot due to the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radiation.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970A98-0B01-CAFC-01BF-04DE0C4C71AF}"/>
              </a:ext>
            </a:extLst>
          </p:cNvPr>
          <p:cNvSpPr txBox="1"/>
          <p:nvPr/>
        </p:nvSpPr>
        <p:spPr>
          <a:xfrm>
            <a:off x="457200" y="3909596"/>
            <a:ext cx="56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Clouds (water) absorb and scatter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radiation more effectively than they do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. So, we may feel cooler because less </a:t>
            </a:r>
            <a:r>
              <a:rPr lang="en-US" dirty="0">
                <a:solidFill>
                  <a:srgbClr val="FF0000"/>
                </a:solidFill>
              </a:rPr>
              <a:t>IR</a:t>
            </a:r>
            <a:r>
              <a:rPr lang="en-US" dirty="0">
                <a:solidFill>
                  <a:srgbClr val="00B050"/>
                </a:solidFill>
              </a:rPr>
              <a:t> is striking us, however the penetrating </a:t>
            </a:r>
            <a:r>
              <a:rPr lang="en-US" dirty="0">
                <a:solidFill>
                  <a:srgbClr val="7030A0"/>
                </a:solidFill>
              </a:rPr>
              <a:t>UV</a:t>
            </a:r>
            <a:r>
              <a:rPr lang="en-US" dirty="0">
                <a:solidFill>
                  <a:srgbClr val="00B050"/>
                </a:solidFill>
              </a:rPr>
              <a:t> can still easily cause sunburn.   </a:t>
            </a:r>
          </a:p>
        </p:txBody>
      </p:sp>
    </p:spTree>
    <p:extLst>
      <p:ext uri="{BB962C8B-B14F-4D97-AF65-F5344CB8AC3E}">
        <p14:creationId xmlns:p14="http://schemas.microsoft.com/office/powerpoint/2010/main" val="205833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4" grpId="0" animBg="1"/>
      <p:bldP spid="5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E79CCB0D35A846A48CBA4DE1C7108A" ma:contentTypeVersion="14" ma:contentTypeDescription="Create a new document." ma:contentTypeScope="" ma:versionID="3fca7c1c5f162c7b3e93b45a26fd6618">
  <xsd:schema xmlns:xsd="http://www.w3.org/2001/XMLSchema" xmlns:xs="http://www.w3.org/2001/XMLSchema" xmlns:p="http://schemas.microsoft.com/office/2006/metadata/properties" xmlns:ns3="251e3a25-7d05-4057-8924-4838a9b47ce1" xmlns:ns4="1ccb9f65-3c3c-4cbd-ae24-cacf6dd38382" targetNamespace="http://schemas.microsoft.com/office/2006/metadata/properties" ma:root="true" ma:fieldsID="c6d7a0c1cc2dc81a2f5c0e8aa124da7d" ns3:_="" ns4:_="">
    <xsd:import namespace="251e3a25-7d05-4057-8924-4838a9b47ce1"/>
    <xsd:import namespace="1ccb9f65-3c3c-4cbd-ae24-cacf6dd383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e3a25-7d05-4057-8924-4838a9b47c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cb9f65-3c3c-4cbd-ae24-cacf6dd3838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1A0C90-D723-4508-9B3D-44F1AE2F2A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E749DC-9799-4083-AEB8-11E4470BE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1e3a25-7d05-4057-8924-4838a9b47ce1"/>
    <ds:schemaRef ds:uri="1ccb9f65-3c3c-4cbd-ae24-cacf6dd383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C1B885-BAD5-47CF-A1B3-47B71F6BFCBB}">
  <ds:schemaRefs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251e3a25-7d05-4057-8924-4838a9b47ce1"/>
    <ds:schemaRef ds:uri="1ccb9f65-3c3c-4cbd-ae24-cacf6dd3838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4152</TotalTime>
  <Words>1850</Words>
  <Application>Microsoft Office PowerPoint</Application>
  <PresentationFormat>Custom</PresentationFormat>
  <Paragraphs>306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Aptos</vt:lpstr>
      <vt:lpstr>Arial</vt:lpstr>
      <vt:lpstr>Calibri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Christie, Hamish S - (hamishc)</dc:creator>
  <cp:lastModifiedBy>Christie, Hamish S - (hamishc)</cp:lastModifiedBy>
  <cp:revision>173</cp:revision>
  <dcterms:created xsi:type="dcterms:W3CDTF">2016-06-21T15:12:42Z</dcterms:created>
  <dcterms:modified xsi:type="dcterms:W3CDTF">2024-07-30T18:31:48Z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0x010100FBE79CCB0D35A846A48CBA4DE1C7108A</vt:lpwstr>
  </property>
</Properties>
</file>