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737" r:id="rId5"/>
    <p:sldId id="724" r:id="rId6"/>
    <p:sldId id="723" r:id="rId7"/>
    <p:sldId id="728" r:id="rId8"/>
    <p:sldId id="725" r:id="rId9"/>
    <p:sldId id="726" r:id="rId10"/>
    <p:sldId id="338" r:id="rId11"/>
    <p:sldId id="341" r:id="rId12"/>
    <p:sldId id="729" r:id="rId13"/>
    <p:sldId id="730" r:id="rId14"/>
    <p:sldId id="350" r:id="rId15"/>
    <p:sldId id="732" r:id="rId16"/>
    <p:sldId id="733" r:id="rId17"/>
    <p:sldId id="727" r:id="rId18"/>
    <p:sldId id="734" r:id="rId19"/>
    <p:sldId id="326" r:id="rId20"/>
    <p:sldId id="328" r:id="rId21"/>
    <p:sldId id="329" r:id="rId22"/>
    <p:sldId id="339" r:id="rId23"/>
    <p:sldId id="348" r:id="rId24"/>
    <p:sldId id="353" r:id="rId25"/>
    <p:sldId id="343" r:id="rId26"/>
    <p:sldId id="735" r:id="rId27"/>
    <p:sldId id="340" r:id="rId28"/>
    <p:sldId id="319" r:id="rId29"/>
    <p:sldId id="351" r:id="rId30"/>
    <p:sldId id="352" r:id="rId31"/>
    <p:sldId id="736" r:id="rId32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F1D470-C30A-4274-BB94-D352D3BDFEA0}" v="72" dt="2024-07-30T17:50:53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4660"/>
  </p:normalViewPr>
  <p:slideViewPr>
    <p:cSldViewPr>
      <p:cViewPr varScale="1">
        <p:scale>
          <a:sx n="127" d="100"/>
          <a:sy n="127" d="100"/>
        </p:scale>
        <p:origin x="1764" y="120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e, Hamish S - (hamishc)" userId="1b943b3d-cef8-4861-be5d-02f7ccfbde82" providerId="ADAL" clId="{76F1D470-C30A-4274-BB94-D352D3BDFEA0}"/>
    <pc:docChg chg="undo custSel addSld delSld modSld">
      <pc:chgData name="Christie, Hamish S - (hamishc)" userId="1b943b3d-cef8-4861-be5d-02f7ccfbde82" providerId="ADAL" clId="{76F1D470-C30A-4274-BB94-D352D3BDFEA0}" dt="2024-07-30T17:50:53.777" v="381"/>
      <pc:docMkLst>
        <pc:docMk/>
      </pc:docMkLst>
      <pc:sldChg chg="del">
        <pc:chgData name="Christie, Hamish S - (hamishc)" userId="1b943b3d-cef8-4861-be5d-02f7ccfbde82" providerId="ADAL" clId="{76F1D470-C30A-4274-BB94-D352D3BDFEA0}" dt="2024-07-30T17:16:37.256" v="0" actId="47"/>
        <pc:sldMkLst>
          <pc:docMk/>
          <pc:sldMk cId="1239088275" sldId="256"/>
        </pc:sldMkLst>
      </pc:sldChg>
      <pc:sldChg chg="modSp mod">
        <pc:chgData name="Christie, Hamish S - (hamishc)" userId="1b943b3d-cef8-4861-be5d-02f7ccfbde82" providerId="ADAL" clId="{76F1D470-C30A-4274-BB94-D352D3BDFEA0}" dt="2024-07-30T17:32:33.752" v="50" actId="1038"/>
        <pc:sldMkLst>
          <pc:docMk/>
          <pc:sldMk cId="38052048" sldId="326"/>
        </pc:sldMkLst>
        <pc:spChg chg="mod">
          <ac:chgData name="Christie, Hamish S - (hamishc)" userId="1b943b3d-cef8-4861-be5d-02f7ccfbde82" providerId="ADAL" clId="{76F1D470-C30A-4274-BB94-D352D3BDFEA0}" dt="2024-07-30T17:32:33.752" v="50" actId="1038"/>
          <ac:spMkLst>
            <pc:docMk/>
            <pc:sldMk cId="38052048" sldId="326"/>
            <ac:spMk id="5" creationId="{00000000-0000-0000-0000-000000000000}"/>
          </ac:spMkLst>
        </pc:spChg>
      </pc:sldChg>
      <pc:sldChg chg="modSp mod">
        <pc:chgData name="Christie, Hamish S - (hamishc)" userId="1b943b3d-cef8-4861-be5d-02f7ccfbde82" providerId="ADAL" clId="{76F1D470-C30A-4274-BB94-D352D3BDFEA0}" dt="2024-07-30T17:18:59.493" v="10" actId="20577"/>
        <pc:sldMkLst>
          <pc:docMk/>
          <pc:sldMk cId="534874008" sldId="338"/>
        </pc:sldMkLst>
        <pc:spChg chg="mod">
          <ac:chgData name="Christie, Hamish S - (hamishc)" userId="1b943b3d-cef8-4861-be5d-02f7ccfbde82" providerId="ADAL" clId="{76F1D470-C30A-4274-BB94-D352D3BDFEA0}" dt="2024-07-30T17:18:59.493" v="10" actId="20577"/>
          <ac:spMkLst>
            <pc:docMk/>
            <pc:sldMk cId="534874008" sldId="338"/>
            <ac:spMk id="7" creationId="{00000000-0000-0000-0000-000000000000}"/>
          </ac:spMkLst>
        </pc:spChg>
      </pc:sldChg>
      <pc:sldChg chg="modSp modAnim">
        <pc:chgData name="Christie, Hamish S - (hamishc)" userId="1b943b3d-cef8-4861-be5d-02f7ccfbde82" providerId="ADAL" clId="{76F1D470-C30A-4274-BB94-D352D3BDFEA0}" dt="2024-07-30T17:20:07.736" v="17" actId="20577"/>
        <pc:sldMkLst>
          <pc:docMk/>
          <pc:sldMk cId="1075367008" sldId="341"/>
        </pc:sldMkLst>
        <pc:spChg chg="mod">
          <ac:chgData name="Christie, Hamish S - (hamishc)" userId="1b943b3d-cef8-4861-be5d-02f7ccfbde82" providerId="ADAL" clId="{76F1D470-C30A-4274-BB94-D352D3BDFEA0}" dt="2024-07-30T17:20:07.736" v="17" actId="20577"/>
          <ac:spMkLst>
            <pc:docMk/>
            <pc:sldMk cId="1075367008" sldId="341"/>
            <ac:spMk id="7" creationId="{00000000-0000-0000-0000-000000000000}"/>
          </ac:spMkLst>
        </pc:spChg>
        <pc:spChg chg="mod">
          <ac:chgData name="Christie, Hamish S - (hamishc)" userId="1b943b3d-cef8-4861-be5d-02f7ccfbde82" providerId="ADAL" clId="{76F1D470-C30A-4274-BB94-D352D3BDFEA0}" dt="2024-07-30T17:19:38.656" v="11" actId="6549"/>
          <ac:spMkLst>
            <pc:docMk/>
            <pc:sldMk cId="1075367008" sldId="341"/>
            <ac:spMk id="13" creationId="{00000000-0000-0000-0000-000000000000}"/>
          </ac:spMkLst>
        </pc:spChg>
        <pc:spChg chg="mod">
          <ac:chgData name="Christie, Hamish S - (hamishc)" userId="1b943b3d-cef8-4861-be5d-02f7ccfbde82" providerId="ADAL" clId="{76F1D470-C30A-4274-BB94-D352D3BDFEA0}" dt="2024-07-30T17:19:41.630" v="12" actId="6549"/>
          <ac:spMkLst>
            <pc:docMk/>
            <pc:sldMk cId="1075367008" sldId="341"/>
            <ac:spMk id="14" creationId="{00000000-0000-0000-0000-000000000000}"/>
          </ac:spMkLst>
        </pc:spChg>
      </pc:sldChg>
      <pc:sldChg chg="modSp">
        <pc:chgData name="Christie, Hamish S - (hamishc)" userId="1b943b3d-cef8-4861-be5d-02f7ccfbde82" providerId="ADAL" clId="{76F1D470-C30A-4274-BB94-D352D3BDFEA0}" dt="2024-07-30T17:39:52.147" v="275" actId="20577"/>
        <pc:sldMkLst>
          <pc:docMk/>
          <pc:sldMk cId="1141407827" sldId="343"/>
        </pc:sldMkLst>
        <pc:spChg chg="mod">
          <ac:chgData name="Christie, Hamish S - (hamishc)" userId="1b943b3d-cef8-4861-be5d-02f7ccfbde82" providerId="ADAL" clId="{76F1D470-C30A-4274-BB94-D352D3BDFEA0}" dt="2024-07-30T17:39:52.147" v="275" actId="20577"/>
          <ac:spMkLst>
            <pc:docMk/>
            <pc:sldMk cId="1141407827" sldId="343"/>
            <ac:spMk id="4" creationId="{64BB5347-20DB-C7EF-50DD-7E9949A277B4}"/>
          </ac:spMkLst>
        </pc:spChg>
      </pc:sldChg>
      <pc:sldChg chg="addSp modSp mod">
        <pc:chgData name="Christie, Hamish S - (hamishc)" userId="1b943b3d-cef8-4861-be5d-02f7ccfbde82" providerId="ADAL" clId="{76F1D470-C30A-4274-BB94-D352D3BDFEA0}" dt="2024-07-30T17:43:20.957" v="365" actId="1037"/>
        <pc:sldMkLst>
          <pc:docMk/>
          <pc:sldMk cId="3842153409" sldId="351"/>
        </pc:sldMkLst>
        <pc:spChg chg="add mod">
          <ac:chgData name="Christie, Hamish S - (hamishc)" userId="1b943b3d-cef8-4861-be5d-02f7ccfbde82" providerId="ADAL" clId="{76F1D470-C30A-4274-BB94-D352D3BDFEA0}" dt="2024-07-30T17:43:04.674" v="360" actId="1076"/>
          <ac:spMkLst>
            <pc:docMk/>
            <pc:sldMk cId="3842153409" sldId="351"/>
            <ac:spMk id="3" creationId="{EEE2BD7A-7E62-59B3-725E-CE03D5F7AEBE}"/>
          </ac:spMkLst>
        </pc:spChg>
        <pc:spChg chg="add mod">
          <ac:chgData name="Christie, Hamish S - (hamishc)" userId="1b943b3d-cef8-4861-be5d-02f7ccfbde82" providerId="ADAL" clId="{76F1D470-C30A-4274-BB94-D352D3BDFEA0}" dt="2024-07-30T17:43:20.957" v="365" actId="1037"/>
          <ac:spMkLst>
            <pc:docMk/>
            <pc:sldMk cId="3842153409" sldId="351"/>
            <ac:spMk id="4" creationId="{46759976-8B0A-CE91-4CCE-D2F97D7220CF}"/>
          </ac:spMkLst>
        </pc:spChg>
        <pc:spChg chg="mod">
          <ac:chgData name="Christie, Hamish S - (hamishc)" userId="1b943b3d-cef8-4861-be5d-02f7ccfbde82" providerId="ADAL" clId="{76F1D470-C30A-4274-BB94-D352D3BDFEA0}" dt="2024-07-30T17:43:11.164" v="361" actId="14100"/>
          <ac:spMkLst>
            <pc:docMk/>
            <pc:sldMk cId="3842153409" sldId="351"/>
            <ac:spMk id="5" creationId="{00000000-0000-0000-0000-000000000000}"/>
          </ac:spMkLst>
        </pc:spChg>
        <pc:spChg chg="mod">
          <ac:chgData name="Christie, Hamish S - (hamishc)" userId="1b943b3d-cef8-4861-be5d-02f7ccfbde82" providerId="ADAL" clId="{76F1D470-C30A-4274-BB94-D352D3BDFEA0}" dt="2024-07-30T17:43:04.674" v="360" actId="1076"/>
          <ac:spMkLst>
            <pc:docMk/>
            <pc:sldMk cId="3842153409" sldId="351"/>
            <ac:spMk id="7" creationId="{00000000-0000-0000-0000-000000000000}"/>
          </ac:spMkLst>
        </pc:spChg>
        <pc:spChg chg="mod">
          <ac:chgData name="Christie, Hamish S - (hamishc)" userId="1b943b3d-cef8-4861-be5d-02f7ccfbde82" providerId="ADAL" clId="{76F1D470-C30A-4274-BB94-D352D3BDFEA0}" dt="2024-07-30T17:43:04.674" v="360" actId="1076"/>
          <ac:spMkLst>
            <pc:docMk/>
            <pc:sldMk cId="3842153409" sldId="351"/>
            <ac:spMk id="8" creationId="{00000000-0000-0000-0000-000000000000}"/>
          </ac:spMkLst>
        </pc:spChg>
        <pc:spChg chg="mod">
          <ac:chgData name="Christie, Hamish S - (hamishc)" userId="1b943b3d-cef8-4861-be5d-02f7ccfbde82" providerId="ADAL" clId="{76F1D470-C30A-4274-BB94-D352D3BDFEA0}" dt="2024-07-30T17:43:04.674" v="360" actId="1076"/>
          <ac:spMkLst>
            <pc:docMk/>
            <pc:sldMk cId="3842153409" sldId="351"/>
            <ac:spMk id="9" creationId="{00000000-0000-0000-0000-000000000000}"/>
          </ac:spMkLst>
        </pc:spChg>
        <pc:spChg chg="mod">
          <ac:chgData name="Christie, Hamish S - (hamishc)" userId="1b943b3d-cef8-4861-be5d-02f7ccfbde82" providerId="ADAL" clId="{76F1D470-C30A-4274-BB94-D352D3BDFEA0}" dt="2024-07-30T17:43:04.674" v="360" actId="1076"/>
          <ac:spMkLst>
            <pc:docMk/>
            <pc:sldMk cId="3842153409" sldId="351"/>
            <ac:spMk id="10" creationId="{00000000-0000-0000-0000-000000000000}"/>
          </ac:spMkLst>
        </pc:spChg>
      </pc:sldChg>
      <pc:sldChg chg="modSp">
        <pc:chgData name="Christie, Hamish S - (hamishc)" userId="1b943b3d-cef8-4861-be5d-02f7ccfbde82" providerId="ADAL" clId="{76F1D470-C30A-4274-BB94-D352D3BDFEA0}" dt="2024-07-30T17:38:04.704" v="269" actId="1035"/>
        <pc:sldMkLst>
          <pc:docMk/>
          <pc:sldMk cId="1302966241" sldId="353"/>
        </pc:sldMkLst>
        <pc:picChg chg="mod">
          <ac:chgData name="Christie, Hamish S - (hamishc)" userId="1b943b3d-cef8-4861-be5d-02f7ccfbde82" providerId="ADAL" clId="{76F1D470-C30A-4274-BB94-D352D3BDFEA0}" dt="2024-07-30T17:38:04.704" v="269" actId="1035"/>
          <ac:picMkLst>
            <pc:docMk/>
            <pc:sldMk cId="1302966241" sldId="353"/>
            <ac:picMk id="16386" creationId="{00000000-0000-0000-0000-000000000000}"/>
          </ac:picMkLst>
        </pc:picChg>
      </pc:sldChg>
      <pc:sldChg chg="addSp delSp modSp mod">
        <pc:chgData name="Christie, Hamish S - (hamishc)" userId="1b943b3d-cef8-4861-be5d-02f7ccfbde82" providerId="ADAL" clId="{76F1D470-C30A-4274-BB94-D352D3BDFEA0}" dt="2024-07-30T17:50:47.005" v="379"/>
        <pc:sldMkLst>
          <pc:docMk/>
          <pc:sldMk cId="2570796850" sldId="723"/>
        </pc:sldMkLst>
        <pc:spChg chg="del">
          <ac:chgData name="Christie, Hamish S - (hamishc)" userId="1b943b3d-cef8-4861-be5d-02f7ccfbde82" providerId="ADAL" clId="{76F1D470-C30A-4274-BB94-D352D3BDFEA0}" dt="2024-07-30T17:50:45.987" v="378" actId="478"/>
          <ac:spMkLst>
            <pc:docMk/>
            <pc:sldMk cId="2570796850" sldId="723"/>
            <ac:spMk id="3" creationId="{AAA834E2-104A-5307-0A10-69912D827FC4}"/>
          </ac:spMkLst>
        </pc:spChg>
        <pc:spChg chg="add mod">
          <ac:chgData name="Christie, Hamish S - (hamishc)" userId="1b943b3d-cef8-4861-be5d-02f7ccfbde82" providerId="ADAL" clId="{76F1D470-C30A-4274-BB94-D352D3BDFEA0}" dt="2024-07-30T17:50:47.005" v="379"/>
          <ac:spMkLst>
            <pc:docMk/>
            <pc:sldMk cId="2570796850" sldId="723"/>
            <ac:spMk id="4" creationId="{F29678BB-B6A6-DFE4-B706-F2FCB9B7905D}"/>
          </ac:spMkLst>
        </pc:spChg>
        <pc:spChg chg="mod">
          <ac:chgData name="Christie, Hamish S - (hamishc)" userId="1b943b3d-cef8-4861-be5d-02f7ccfbde82" providerId="ADAL" clId="{76F1D470-C30A-4274-BB94-D352D3BDFEA0}" dt="2024-07-30T17:16:50.628" v="2" actId="1037"/>
          <ac:spMkLst>
            <pc:docMk/>
            <pc:sldMk cId="2570796850" sldId="723"/>
            <ac:spMk id="6" creationId="{08578E42-2262-7E43-4214-0FB4B3F8F80D}"/>
          </ac:spMkLst>
        </pc:spChg>
      </pc:sldChg>
      <pc:sldChg chg="modSp mod">
        <pc:chgData name="Christie, Hamish S - (hamishc)" userId="1b943b3d-cef8-4861-be5d-02f7ccfbde82" providerId="ADAL" clId="{76F1D470-C30A-4274-BB94-D352D3BDFEA0}" dt="2024-07-30T17:50:36.144" v="377" actId="1038"/>
        <pc:sldMkLst>
          <pc:docMk/>
          <pc:sldMk cId="3726101608" sldId="724"/>
        </pc:sldMkLst>
        <pc:spChg chg="mod">
          <ac:chgData name="Christie, Hamish S - (hamishc)" userId="1b943b3d-cef8-4861-be5d-02f7ccfbde82" providerId="ADAL" clId="{76F1D470-C30A-4274-BB94-D352D3BDFEA0}" dt="2024-07-30T17:50:36.144" v="377" actId="1038"/>
          <ac:spMkLst>
            <pc:docMk/>
            <pc:sldMk cId="3726101608" sldId="724"/>
            <ac:spMk id="3" creationId="{AAA834E2-104A-5307-0A10-69912D827FC4}"/>
          </ac:spMkLst>
        </pc:spChg>
        <pc:spChg chg="mod">
          <ac:chgData name="Christie, Hamish S - (hamishc)" userId="1b943b3d-cef8-4861-be5d-02f7ccfbde82" providerId="ADAL" clId="{76F1D470-C30A-4274-BB94-D352D3BDFEA0}" dt="2024-07-30T17:16:42.899" v="1" actId="255"/>
          <ac:spMkLst>
            <pc:docMk/>
            <pc:sldMk cId="3726101608" sldId="724"/>
            <ac:spMk id="5" creationId="{65E42804-0BBF-96F5-19D0-787C7DBFE829}"/>
          </ac:spMkLst>
        </pc:spChg>
      </pc:sldChg>
      <pc:sldChg chg="addSp delSp modSp mod">
        <pc:chgData name="Christie, Hamish S - (hamishc)" userId="1b943b3d-cef8-4861-be5d-02f7ccfbde82" providerId="ADAL" clId="{76F1D470-C30A-4274-BB94-D352D3BDFEA0}" dt="2024-07-30T17:50:53.777" v="381"/>
        <pc:sldMkLst>
          <pc:docMk/>
          <pc:sldMk cId="2316305892" sldId="728"/>
        </pc:sldMkLst>
        <pc:spChg chg="add mod">
          <ac:chgData name="Christie, Hamish S - (hamishc)" userId="1b943b3d-cef8-4861-be5d-02f7ccfbde82" providerId="ADAL" clId="{76F1D470-C30A-4274-BB94-D352D3BDFEA0}" dt="2024-07-30T17:50:53.777" v="381"/>
          <ac:spMkLst>
            <pc:docMk/>
            <pc:sldMk cId="2316305892" sldId="728"/>
            <ac:spMk id="2" creationId="{F25603C9-3EC5-02F4-272F-0896521DD813}"/>
          </ac:spMkLst>
        </pc:spChg>
        <pc:spChg chg="del">
          <ac:chgData name="Christie, Hamish S - (hamishc)" userId="1b943b3d-cef8-4861-be5d-02f7ccfbde82" providerId="ADAL" clId="{76F1D470-C30A-4274-BB94-D352D3BDFEA0}" dt="2024-07-30T17:50:52.812" v="380" actId="478"/>
          <ac:spMkLst>
            <pc:docMk/>
            <pc:sldMk cId="2316305892" sldId="728"/>
            <ac:spMk id="3" creationId="{AAA834E2-104A-5307-0A10-69912D827FC4}"/>
          </ac:spMkLst>
        </pc:spChg>
      </pc:sldChg>
      <pc:sldChg chg="modSp mod">
        <pc:chgData name="Christie, Hamish S - (hamishc)" userId="1b943b3d-cef8-4861-be5d-02f7ccfbde82" providerId="ADAL" clId="{76F1D470-C30A-4274-BB94-D352D3BDFEA0}" dt="2024-07-30T17:22:02.423" v="25" actId="33524"/>
        <pc:sldMkLst>
          <pc:docMk/>
          <pc:sldMk cId="2718684157" sldId="729"/>
        </pc:sldMkLst>
        <pc:spChg chg="mod">
          <ac:chgData name="Christie, Hamish S - (hamishc)" userId="1b943b3d-cef8-4861-be5d-02f7ccfbde82" providerId="ADAL" clId="{76F1D470-C30A-4274-BB94-D352D3BDFEA0}" dt="2024-07-30T17:21:48.934" v="24" actId="1035"/>
          <ac:spMkLst>
            <pc:docMk/>
            <pc:sldMk cId="2718684157" sldId="729"/>
            <ac:spMk id="7" creationId="{36FAC56A-D274-7321-8CC2-91C4B6C7B046}"/>
          </ac:spMkLst>
        </pc:spChg>
        <pc:spChg chg="mod">
          <ac:chgData name="Christie, Hamish S - (hamishc)" userId="1b943b3d-cef8-4861-be5d-02f7ccfbde82" providerId="ADAL" clId="{76F1D470-C30A-4274-BB94-D352D3BDFEA0}" dt="2024-07-30T17:22:02.423" v="25" actId="33524"/>
          <ac:spMkLst>
            <pc:docMk/>
            <pc:sldMk cId="2718684157" sldId="729"/>
            <ac:spMk id="8" creationId="{F3D7512B-31EC-2448-6046-26887E3C50C0}"/>
          </ac:spMkLst>
        </pc:spChg>
        <pc:spChg chg="mod">
          <ac:chgData name="Christie, Hamish S - (hamishc)" userId="1b943b3d-cef8-4861-be5d-02f7ccfbde82" providerId="ADAL" clId="{76F1D470-C30A-4274-BB94-D352D3BDFEA0}" dt="2024-07-30T17:21:23.527" v="20" actId="20577"/>
          <ac:spMkLst>
            <pc:docMk/>
            <pc:sldMk cId="2718684157" sldId="729"/>
            <ac:spMk id="10" creationId="{9C8306DE-AE44-82CF-39A1-0484E6FE645C}"/>
          </ac:spMkLst>
        </pc:spChg>
      </pc:sldChg>
      <pc:sldChg chg="modSp mod">
        <pc:chgData name="Christie, Hamish S - (hamishc)" userId="1b943b3d-cef8-4861-be5d-02f7ccfbde82" providerId="ADAL" clId="{76F1D470-C30A-4274-BB94-D352D3BDFEA0}" dt="2024-07-30T17:30:24.270" v="49" actId="20577"/>
        <pc:sldMkLst>
          <pc:docMk/>
          <pc:sldMk cId="2058338971" sldId="730"/>
        </pc:sldMkLst>
        <pc:spChg chg="mod">
          <ac:chgData name="Christie, Hamish S - (hamishc)" userId="1b943b3d-cef8-4861-be5d-02f7ccfbde82" providerId="ADAL" clId="{76F1D470-C30A-4274-BB94-D352D3BDFEA0}" dt="2024-07-30T17:30:24.270" v="49" actId="20577"/>
          <ac:spMkLst>
            <pc:docMk/>
            <pc:sldMk cId="2058338971" sldId="730"/>
            <ac:spMk id="5" creationId="{3A40A326-D5F6-857B-2FCB-1D548F2E244C}"/>
          </ac:spMkLst>
        </pc:spChg>
      </pc:sldChg>
      <pc:sldChg chg="addSp modSp mod modAnim">
        <pc:chgData name="Christie, Hamish S - (hamishc)" userId="1b943b3d-cef8-4861-be5d-02f7ccfbde82" providerId="ADAL" clId="{76F1D470-C30A-4274-BB94-D352D3BDFEA0}" dt="2024-07-30T17:37:07.146" v="267" actId="20577"/>
        <pc:sldMkLst>
          <pc:docMk/>
          <pc:sldMk cId="3619992608" sldId="734"/>
        </pc:sldMkLst>
        <pc:spChg chg="add mod">
          <ac:chgData name="Christie, Hamish S - (hamishc)" userId="1b943b3d-cef8-4861-be5d-02f7ccfbde82" providerId="ADAL" clId="{76F1D470-C30A-4274-BB94-D352D3BDFEA0}" dt="2024-07-30T17:37:07.146" v="267" actId="20577"/>
          <ac:spMkLst>
            <pc:docMk/>
            <pc:sldMk cId="3619992608" sldId="734"/>
            <ac:spMk id="7" creationId="{33A09A4F-5011-EB7D-4194-A9B7E209BCB6}"/>
          </ac:spMkLst>
        </pc:spChg>
      </pc:sldChg>
      <pc:sldChg chg="delSp modSp add mod">
        <pc:chgData name="Christie, Hamish S - (hamishc)" userId="1b943b3d-cef8-4861-be5d-02f7ccfbde82" providerId="ADAL" clId="{76F1D470-C30A-4274-BB94-D352D3BDFEA0}" dt="2024-07-30T17:36:39.603" v="264" actId="1076"/>
        <pc:sldMkLst>
          <pc:docMk/>
          <pc:sldMk cId="2694355071" sldId="737"/>
        </pc:sldMkLst>
        <pc:spChg chg="del">
          <ac:chgData name="Christie, Hamish S - (hamishc)" userId="1b943b3d-cef8-4861-be5d-02f7ccfbde82" providerId="ADAL" clId="{76F1D470-C30A-4274-BB94-D352D3BDFEA0}" dt="2024-07-30T17:36:05.117" v="247" actId="478"/>
          <ac:spMkLst>
            <pc:docMk/>
            <pc:sldMk cId="2694355071" sldId="737"/>
            <ac:spMk id="3" creationId="{AAA834E2-104A-5307-0A10-69912D827FC4}"/>
          </ac:spMkLst>
        </pc:spChg>
        <pc:spChg chg="mod">
          <ac:chgData name="Christie, Hamish S - (hamishc)" userId="1b943b3d-cef8-4861-be5d-02f7ccfbde82" providerId="ADAL" clId="{76F1D470-C30A-4274-BB94-D352D3BDFEA0}" dt="2024-07-30T17:36:39.603" v="264" actId="1076"/>
          <ac:spMkLst>
            <pc:docMk/>
            <pc:sldMk cId="2694355071" sldId="737"/>
            <ac:spMk id="5" creationId="{65E42804-0BBF-96F5-19D0-787C7DBFE8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455F7-4B12-47A8-A1AB-F5ABFE7D10D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19057-D430-4837-9AA7-F3E8A9E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19057-D430-4837-9AA7-F3E8A9EB17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9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3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9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eenhouse_effect#cite_note-DictionaryOfCanBiography-11" TargetMode="External"/><Relationship Id="rId2" Type="http://schemas.openxmlformats.org/officeDocument/2006/relationships/hyperlink" Target="https://en.wikipedia.org/wiki/Alexander_Graham_Bell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&amp;esrc=s&amp;source=images&amp;cd=&amp;ved=0ahUKEwjbldXLx77NAhXH6CYKHe2OA2MQjRwIBw&amp;url=http://www.bouw-markt.com/2016/03/5-things-know-greenhouses/&amp;psig=AFQjCNHtz_rntdktoknhFZFDjBNMNclzxQ&amp;ust=1466785383908966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180975" y="1123950"/>
            <a:ext cx="64960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endParaRPr lang="en-US" sz="32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slides contain animations, when the PowerPoint file is played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content gradually appears with clicks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Questions appear before their answers </a:t>
            </a:r>
          </a:p>
        </p:txBody>
      </p:sp>
    </p:spTree>
    <p:extLst>
      <p:ext uri="{BB962C8B-B14F-4D97-AF65-F5344CB8AC3E}">
        <p14:creationId xmlns:p14="http://schemas.microsoft.com/office/powerpoint/2010/main" val="269435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8306DE-AE44-82CF-39A1-0484E6FE645C}"/>
              </a:ext>
            </a:extLst>
          </p:cNvPr>
          <p:cNvSpPr txBox="1"/>
          <p:nvPr/>
        </p:nvSpPr>
        <p:spPr>
          <a:xfrm>
            <a:off x="228600" y="361950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Feeling hot from the sun and getting sunburned have different causes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481AE-4F3B-E17E-02A7-6E3EABEAAD58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C56A-D274-7321-8CC2-91C4B6C7B046}"/>
              </a:ext>
            </a:extLst>
          </p:cNvPr>
          <p:cNvSpPr txBox="1"/>
          <p:nvPr/>
        </p:nvSpPr>
        <p:spPr>
          <a:xfrm>
            <a:off x="200526" y="971550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earlier examples highlight this: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02BD1-D4C1-F8E4-CAD4-5DB203F49C96}"/>
              </a:ext>
            </a:extLst>
          </p:cNvPr>
          <p:cNvSpPr txBox="1"/>
          <p:nvPr/>
        </p:nvSpPr>
        <p:spPr>
          <a:xfrm>
            <a:off x="533400" y="1352550"/>
            <a:ext cx="56578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sit in the sun behind a window and feel just as hot as if the window was not there, yet not get sunburned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BBE83-C10B-1DF7-DE38-8C7A8F3D3BD7}"/>
              </a:ext>
            </a:extLst>
          </p:cNvPr>
          <p:cNvSpPr txBox="1"/>
          <p:nvPr/>
        </p:nvSpPr>
        <p:spPr>
          <a:xfrm>
            <a:off x="533400" y="3150870"/>
            <a:ext cx="56578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a somewhat cloudy day you can feel relief from the heat of the sun, yet you can still easily be sunburned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0A326-D5F6-857B-2FCB-1D548F2E244C}"/>
              </a:ext>
            </a:extLst>
          </p:cNvPr>
          <p:cNvSpPr txBox="1"/>
          <p:nvPr/>
        </p:nvSpPr>
        <p:spPr>
          <a:xfrm>
            <a:off x="457200" y="2112964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Glass absorbs the </a:t>
            </a:r>
            <a:r>
              <a:rPr lang="en-US" dirty="0">
                <a:solidFill>
                  <a:srgbClr val="7030A0"/>
                </a:solidFill>
              </a:rPr>
              <a:t>UV</a:t>
            </a:r>
            <a:r>
              <a:rPr lang="en-US" dirty="0">
                <a:solidFill>
                  <a:srgbClr val="00B050"/>
                </a:solidFill>
              </a:rPr>
              <a:t> radiation that causes sunburn yet allows longer wavelengths (visible and some </a:t>
            </a:r>
            <a:r>
              <a:rPr lang="en-US" dirty="0">
                <a:solidFill>
                  <a:srgbClr val="FF0000"/>
                </a:solidFill>
              </a:rPr>
              <a:t>IR </a:t>
            </a:r>
            <a:r>
              <a:rPr lang="en-US" dirty="0">
                <a:solidFill>
                  <a:srgbClr val="00B050"/>
                </a:solidFill>
              </a:rPr>
              <a:t>wavelengths) to pass. So, we still feel plenty hot due to the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00B050"/>
                </a:solidFill>
              </a:rPr>
              <a:t> radiation.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70A98-0B01-CAFC-01BF-04DE0C4C71AF}"/>
              </a:ext>
            </a:extLst>
          </p:cNvPr>
          <p:cNvSpPr txBox="1"/>
          <p:nvPr/>
        </p:nvSpPr>
        <p:spPr>
          <a:xfrm>
            <a:off x="457200" y="3909596"/>
            <a:ext cx="56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Clouds (water) absorb and scatter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00B050"/>
                </a:solidFill>
              </a:rPr>
              <a:t> radiation more effectively than they do </a:t>
            </a:r>
            <a:r>
              <a:rPr lang="en-US" dirty="0">
                <a:solidFill>
                  <a:srgbClr val="7030A0"/>
                </a:solidFill>
              </a:rPr>
              <a:t>UV</a:t>
            </a:r>
            <a:r>
              <a:rPr lang="en-US" dirty="0">
                <a:solidFill>
                  <a:srgbClr val="00B050"/>
                </a:solidFill>
              </a:rPr>
              <a:t>. So, we may feel cooler because less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00B050"/>
                </a:solidFill>
              </a:rPr>
              <a:t> is striking us, however the penetrating </a:t>
            </a:r>
            <a:r>
              <a:rPr lang="en-US" dirty="0">
                <a:solidFill>
                  <a:srgbClr val="7030A0"/>
                </a:solidFill>
              </a:rPr>
              <a:t>UV</a:t>
            </a:r>
            <a:r>
              <a:rPr lang="en-US" dirty="0">
                <a:solidFill>
                  <a:srgbClr val="00B050"/>
                </a:solidFill>
              </a:rPr>
              <a:t> can still easily cause sunburn.   </a:t>
            </a:r>
          </a:p>
        </p:txBody>
      </p:sp>
    </p:spTree>
    <p:extLst>
      <p:ext uri="{BB962C8B-B14F-4D97-AF65-F5344CB8AC3E}">
        <p14:creationId xmlns:p14="http://schemas.microsoft.com/office/powerpoint/2010/main" val="20583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-2890"/>
            <a:ext cx="2485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Light from the Sun</a:t>
            </a:r>
          </a:p>
        </p:txBody>
      </p:sp>
      <p:pic>
        <p:nvPicPr>
          <p:cNvPr id="6" name="Picture 5" descr="Solar Spectr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9" y="505158"/>
            <a:ext cx="4778519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BB2D05-EEF9-6394-700F-A8EE81EDA298}"/>
              </a:ext>
            </a:extLst>
          </p:cNvPr>
          <p:cNvSpPr/>
          <p:nvPr/>
        </p:nvSpPr>
        <p:spPr>
          <a:xfrm>
            <a:off x="304800" y="3409950"/>
            <a:ext cx="6343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Sunlight energy reaching the earth’s surface:</a:t>
            </a:r>
          </a:p>
          <a:p>
            <a:endParaRPr lang="en-US" dirty="0"/>
          </a:p>
          <a:p>
            <a:r>
              <a:rPr lang="en-US" dirty="0"/>
              <a:t>		3-5% 	</a:t>
            </a:r>
            <a:r>
              <a:rPr lang="en-US" dirty="0">
                <a:solidFill>
                  <a:srgbClr val="7030A0"/>
                </a:solidFill>
              </a:rPr>
              <a:t>Ultraviolet</a:t>
            </a:r>
          </a:p>
          <a:p>
            <a:r>
              <a:rPr lang="en-US" dirty="0"/>
              <a:t>		42-43% 	Visible</a:t>
            </a:r>
          </a:p>
          <a:p>
            <a:r>
              <a:rPr lang="en-US" dirty="0"/>
              <a:t>		52-55% 	</a:t>
            </a:r>
            <a:r>
              <a:rPr lang="en-US" dirty="0">
                <a:solidFill>
                  <a:srgbClr val="FF0000"/>
                </a:solidFill>
              </a:rPr>
              <a:t>Infrared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75D324-D76F-84DB-C218-61C2C6BBB57C}"/>
              </a:ext>
            </a:extLst>
          </p:cNvPr>
          <p:cNvSpPr/>
          <p:nvPr/>
        </p:nvSpPr>
        <p:spPr>
          <a:xfrm>
            <a:off x="5147597" y="4871154"/>
            <a:ext cx="1500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Wikipedia – “Sunlight”</a:t>
            </a:r>
          </a:p>
        </p:txBody>
      </p:sp>
    </p:spTree>
    <p:extLst>
      <p:ext uri="{BB962C8B-B14F-4D97-AF65-F5344CB8AC3E}">
        <p14:creationId xmlns:p14="http://schemas.microsoft.com/office/powerpoint/2010/main" val="3259051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481AE-4F3B-E17E-02A7-6E3EABEAAD58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A5916-CFFC-6826-5B5D-685B42812B01}"/>
              </a:ext>
            </a:extLst>
          </p:cNvPr>
          <p:cNvSpPr txBox="1"/>
          <p:nvPr/>
        </p:nvSpPr>
        <p:spPr>
          <a:xfrm>
            <a:off x="152400" y="514350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have probably heard of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 imaging: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C56A-D274-7321-8CC2-91C4B6C7B046}"/>
              </a:ext>
            </a:extLst>
          </p:cNvPr>
          <p:cNvSpPr txBox="1"/>
          <p:nvPr/>
        </p:nvSpPr>
        <p:spPr>
          <a:xfrm>
            <a:off x="230319" y="3638550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Absorbing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 light causes heating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12B-31EC-2448-6046-26887E3C50C0}"/>
              </a:ext>
            </a:extLst>
          </p:cNvPr>
          <p:cNvSpPr txBox="1"/>
          <p:nvPr/>
        </p:nvSpPr>
        <p:spPr>
          <a:xfrm>
            <a:off x="241778" y="4031218"/>
            <a:ext cx="6387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Similarly, in the reverse process warm objects emit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 radiation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F8D2B-04EC-2566-E95F-A0305DC116F5}"/>
              </a:ext>
            </a:extLst>
          </p:cNvPr>
          <p:cNvSpPr txBox="1"/>
          <p:nvPr/>
        </p:nvSpPr>
        <p:spPr>
          <a:xfrm>
            <a:off x="228600" y="4432910"/>
            <a:ext cx="5930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Hotter objects emit more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 energy than colder ones</a:t>
            </a:r>
          </a:p>
        </p:txBody>
      </p:sp>
      <p:pic>
        <p:nvPicPr>
          <p:cNvPr id="10242" name="Picture 2" descr="C:\Users\hamishc\Desktop\NeBiS\Syllabus\Lectures\IMG_2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5" t="10727" r="9961" b="11691"/>
          <a:stretch/>
        </p:blipFill>
        <p:spPr bwMode="auto">
          <a:xfrm>
            <a:off x="4114800" y="1306769"/>
            <a:ext cx="1355093" cy="209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hamishc\Desktop\NeBiS\Syllabus\Lectures\IMG_28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11425" r="4755" b="26834"/>
          <a:stretch/>
        </p:blipFill>
        <p:spPr bwMode="auto">
          <a:xfrm rot="2056029">
            <a:off x="1492813" y="1165414"/>
            <a:ext cx="1667412" cy="202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8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02089"/>
            <a:ext cx="2326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X-rays	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</a:rPr>
              <a:t>b) Ultraviolet radiation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 startAt="3"/>
            </a:pPr>
            <a:r>
              <a:rPr lang="en-US" dirty="0">
                <a:solidFill>
                  <a:srgbClr val="FF0000"/>
                </a:solidFill>
              </a:rPr>
              <a:t>Visible light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d) Infrared light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 startAt="5"/>
            </a:pPr>
            <a:r>
              <a:rPr lang="en-US" dirty="0">
                <a:solidFill>
                  <a:srgbClr val="FF0000"/>
                </a:solidFill>
              </a:rPr>
              <a:t>Microwaves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f) </a:t>
            </a:r>
            <a:r>
              <a:rPr lang="en-US" dirty="0" err="1">
                <a:solidFill>
                  <a:srgbClr val="FF0000"/>
                </a:solidFill>
              </a:rPr>
              <a:t>Radiowaves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718" y="1010299"/>
            <a:ext cx="480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low-lying atomic orbitals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6871" y="1573589"/>
            <a:ext cx="4514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molecular orbitals to higher energy molecular orbitals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6871" y="2128525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Same as UV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421" y="2686064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bond vibrations in molecules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5421" y="3230939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bond rotations in molecules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421" y="3745289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nuclear spins in atoms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560208"/>
            <a:ext cx="5527222" cy="5564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E4E10-A337-EE5B-915F-1453EAD97310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237475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152" y="-7018"/>
            <a:ext cx="188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IR Absorption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26668" y="497502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The energy of the IR light absorbed corresponds to the </a:t>
            </a:r>
            <a:r>
              <a:rPr lang="en-US" u="sng" dirty="0"/>
              <a:t>stretching</a:t>
            </a:r>
            <a:r>
              <a:rPr lang="en-US" dirty="0"/>
              <a:t> and</a:t>
            </a:r>
          </a:p>
          <a:p>
            <a:r>
              <a:rPr lang="en-US" dirty="0"/>
              <a:t>      </a:t>
            </a:r>
            <a:r>
              <a:rPr lang="en-US" u="sng" dirty="0"/>
              <a:t>bending</a:t>
            </a:r>
            <a:r>
              <a:rPr lang="en-US" dirty="0"/>
              <a:t> of chemical bonds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9570" y="1878700"/>
            <a:ext cx="6343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Just as if the bond between the atoms acts like a spring: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96585"/>
              </p:ext>
            </p:extLst>
          </p:nvPr>
        </p:nvGraphicFramePr>
        <p:xfrm>
          <a:off x="2286000" y="2423138"/>
          <a:ext cx="1895653" cy="109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017344" imgH="1165299" progId="ChemDraw.Document.6.0">
                  <p:embed/>
                </p:oleObj>
              </mc:Choice>
              <mc:Fallback>
                <p:oleObj name="CS ChemDraw Drawing" r:id="rId2" imgW="2017344" imgH="1165299" progId="ChemDraw.Document.6.0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2423138"/>
                        <a:ext cx="1895653" cy="1094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D3DB85A-7835-FA2F-DC27-43012461C90E}"/>
              </a:ext>
            </a:extLst>
          </p:cNvPr>
          <p:cNvSpPr/>
          <p:nvPr/>
        </p:nvSpPr>
        <p:spPr>
          <a:xfrm>
            <a:off x="105481" y="142332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Stretching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EDBD06-C372-67DE-A128-03E46537C59C}"/>
              </a:ext>
            </a:extLst>
          </p:cNvPr>
          <p:cNvSpPr/>
          <p:nvPr/>
        </p:nvSpPr>
        <p:spPr>
          <a:xfrm>
            <a:off x="136992" y="3626405"/>
            <a:ext cx="634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frequency of IR radiation is in the same range as the rate of oscillation of the “spring”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74A770-809D-9D64-2733-F23B4F509404}"/>
              </a:ext>
            </a:extLst>
          </p:cNvPr>
          <p:cNvSpPr/>
          <p:nvPr/>
        </p:nvSpPr>
        <p:spPr>
          <a:xfrm>
            <a:off x="149570" y="4287619"/>
            <a:ext cx="6448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It’s a little more complicated for molecules with more than 2 atoms</a:t>
            </a:r>
          </a:p>
        </p:txBody>
      </p:sp>
    </p:spTree>
    <p:extLst>
      <p:ext uri="{BB962C8B-B14F-4D97-AF65-F5344CB8AC3E}">
        <p14:creationId xmlns:p14="http://schemas.microsoft.com/office/powerpoint/2010/main" val="38587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A481AE-4F3B-E17E-02A7-6E3EABEAAD58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A5916-CFFC-6826-5B5D-685B42812B01}"/>
              </a:ext>
            </a:extLst>
          </p:cNvPr>
          <p:cNvSpPr txBox="1"/>
          <p:nvPr/>
        </p:nvSpPr>
        <p:spPr>
          <a:xfrm>
            <a:off x="228600" y="318640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and carbon dioxide molecules provide good examples for what happens when IR light is absorbed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581FF-386F-8D37-2BE0-F851CE2151C4}"/>
              </a:ext>
            </a:extLst>
          </p:cNvPr>
          <p:cNvSpPr txBox="1"/>
          <p:nvPr/>
        </p:nvSpPr>
        <p:spPr>
          <a:xfrm>
            <a:off x="609600" y="971550"/>
            <a:ext cx="76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Water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C0AEE7-9FA4-C51E-6D61-277BEECDA662}"/>
              </a:ext>
            </a:extLst>
          </p:cNvPr>
          <p:cNvSpPr txBox="1"/>
          <p:nvPr/>
        </p:nvSpPr>
        <p:spPr>
          <a:xfrm>
            <a:off x="3581400" y="9715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Carbon Dioxide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86DE8-1E52-7EE2-83B5-D00FC328D932}"/>
              </a:ext>
            </a:extLst>
          </p:cNvPr>
          <p:cNvSpPr txBox="1"/>
          <p:nvPr/>
        </p:nvSpPr>
        <p:spPr>
          <a:xfrm>
            <a:off x="457200" y="4324350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are these particular compound’s interactions with IR radiation very important?</a:t>
            </a:r>
          </a:p>
        </p:txBody>
      </p:sp>
      <p:pic>
        <p:nvPicPr>
          <p:cNvPr id="4098" name="Picture 2" descr="An illustration of different vibrational modes for the molecule of water and carbon dioxide. The vibrations are indicated by directional arrows.">
            <a:extLst>
              <a:ext uri="{FF2B5EF4-FFF2-40B4-BE49-F238E27FC236}">
                <a16:creationId xmlns:a16="http://schemas.microsoft.com/office/drawing/2014/main" id="{E8F93816-6835-28CB-AB25-96AD2D145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89" b="2977"/>
          <a:stretch/>
        </p:blipFill>
        <p:spPr bwMode="auto">
          <a:xfrm>
            <a:off x="1371027" y="1376081"/>
            <a:ext cx="1057664" cy="29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n illustration of different vibrational modes for the molecule of water and carbon dioxide. The vibrations are indicated by directional arrows.">
            <a:extLst>
              <a:ext uri="{FF2B5EF4-FFF2-40B4-BE49-F238E27FC236}">
                <a16:creationId xmlns:a16="http://schemas.microsoft.com/office/drawing/2014/main" id="{CB1C5348-F384-7E0A-A4FC-C729B00F7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7" r="345" b="8018"/>
          <a:stretch/>
        </p:blipFill>
        <p:spPr bwMode="auto">
          <a:xfrm>
            <a:off x="4181475" y="1393284"/>
            <a:ext cx="1733550" cy="290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1AA4E9-643E-6C76-C3E6-47ABF6DA70BE}"/>
              </a:ext>
            </a:extLst>
          </p:cNvPr>
          <p:cNvSpPr txBox="1"/>
          <p:nvPr/>
        </p:nvSpPr>
        <p:spPr>
          <a:xfrm>
            <a:off x="3236495" y="4891505"/>
            <a:ext cx="361864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https://link.springer.com/chapter/10.1007/978-3-031-08834-6_4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09A4F-5011-EB7D-4194-A9B7E209BCB6}"/>
              </a:ext>
            </a:extLst>
          </p:cNvPr>
          <p:cNvSpPr txBox="1"/>
          <p:nvPr/>
        </p:nvSpPr>
        <p:spPr>
          <a:xfrm>
            <a:off x="3057525" y="460134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 Greenhouse Effect</a:t>
            </a:r>
          </a:p>
        </p:txBody>
      </p:sp>
    </p:spTree>
    <p:extLst>
      <p:ext uri="{BB962C8B-B14F-4D97-AF65-F5344CB8AC3E}">
        <p14:creationId xmlns:p14="http://schemas.microsoft.com/office/powerpoint/2010/main" val="361999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165" y="0"/>
            <a:ext cx="20772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Global Warming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363" y="2478582"/>
            <a:ext cx="645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Related to pollution, what do we usually hear about as being the “cause” of this problem?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313" y="1257300"/>
            <a:ext cx="6456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are the ideas of the greenhouse effect, global warming, and climate change related?</a:t>
            </a:r>
          </a:p>
        </p:txBody>
      </p:sp>
    </p:spTree>
    <p:extLst>
      <p:ext uri="{BB962C8B-B14F-4D97-AF65-F5344CB8AC3E}">
        <p14:creationId xmlns:p14="http://schemas.microsoft.com/office/powerpoint/2010/main" val="3805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220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 Warming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4857750"/>
            <a:ext cx="29289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Wikipedia – “Scientific consensus on climate change” </a:t>
            </a:r>
          </a:p>
        </p:txBody>
      </p:sp>
      <p:pic>
        <p:nvPicPr>
          <p:cNvPr id="13314" name="Picture 2" descr="undefined">
            <a:extLst>
              <a:ext uri="{FF2B5EF4-FFF2-40B4-BE49-F238E27FC236}">
                <a16:creationId xmlns:a16="http://schemas.microsoft.com/office/drawing/2014/main" id="{DBD89535-4C9C-CBA8-E748-F872A5A88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0550"/>
            <a:ext cx="5354595" cy="40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11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2200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Global Warming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093" y="165735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In 1917 </a:t>
            </a:r>
            <a:r>
              <a:rPr lang="en-US" dirty="0">
                <a:hlinkClick r:id="rId2" tooltip="Alexander Graham Bell"/>
              </a:rPr>
              <a:t>Alexander Graham Bell</a:t>
            </a:r>
            <a:r>
              <a:rPr lang="en-US" dirty="0"/>
              <a:t> wrote "[The unchecked burning of fossil fuels] would have a sort of greenhouse effect", and "The net result is the greenhouse becomes a sort of hot-house."</a:t>
            </a:r>
            <a:r>
              <a:rPr lang="en-US" baseline="30000" dirty="0">
                <a:hlinkClick r:id="rId3"/>
              </a:rPr>
              <a:t>[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73841" y="2952750"/>
            <a:ext cx="146957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- Wikipedia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F3C2B-2431-690F-D5DF-BAC521923D52}"/>
              </a:ext>
            </a:extLst>
          </p:cNvPr>
          <p:cNvSpPr txBox="1"/>
          <p:nvPr/>
        </p:nvSpPr>
        <p:spPr>
          <a:xfrm>
            <a:off x="381000" y="854358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Everybody knows!</a:t>
            </a:r>
          </a:p>
        </p:txBody>
      </p:sp>
    </p:spTree>
    <p:extLst>
      <p:ext uri="{BB962C8B-B14F-4D97-AF65-F5344CB8AC3E}">
        <p14:creationId xmlns:p14="http://schemas.microsoft.com/office/powerpoint/2010/main" val="2441634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178" y="0"/>
            <a:ext cx="2585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Green House Effect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615" y="1371600"/>
            <a:ext cx="4286250" cy="25669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493" y="1428750"/>
            <a:ext cx="23513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heat energy is radiated from the earth’s surface, molecules in the atmosphere absorb some of that radiation, effectively leading to a retention of the heat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DA899-A570-EC2E-6B33-D009863A98BD}"/>
              </a:ext>
            </a:extLst>
          </p:cNvPr>
          <p:cNvSpPr txBox="1"/>
          <p:nvPr/>
        </p:nvSpPr>
        <p:spPr>
          <a:xfrm>
            <a:off x="228600" y="666750"/>
            <a:ext cx="235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it?</a:t>
            </a:r>
          </a:p>
        </p:txBody>
      </p:sp>
    </p:spTree>
    <p:extLst>
      <p:ext uri="{BB962C8B-B14F-4D97-AF65-F5344CB8AC3E}">
        <p14:creationId xmlns:p14="http://schemas.microsoft.com/office/powerpoint/2010/main" val="2791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A834E2-104A-5307-0A10-69912D827FC4}"/>
              </a:ext>
            </a:extLst>
          </p:cNvPr>
          <p:cNvSpPr txBox="1"/>
          <p:nvPr/>
        </p:nvSpPr>
        <p:spPr>
          <a:xfrm>
            <a:off x="914400" y="15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Green Chemistry and Living in the Desert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133350" y="514350"/>
            <a:ext cx="64960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3200" dirty="0">
                <a:solidFill>
                  <a:srgbClr val="FFC000"/>
                </a:solidFill>
              </a:rPr>
              <a:t>Sun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we do and don’t want from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Energy from the sun (fossil fuels vs renewables)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Light/matter interactions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Infrared, heat, greenhouse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Ultraviolet, sunburn, sunscreen, oxygen, ozone layer</a:t>
            </a:r>
          </a:p>
        </p:txBody>
      </p:sp>
    </p:spTree>
    <p:extLst>
      <p:ext uri="{BB962C8B-B14F-4D97-AF65-F5344CB8AC3E}">
        <p14:creationId xmlns:p14="http://schemas.microsoft.com/office/powerpoint/2010/main" val="372610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230" y="-143"/>
            <a:ext cx="2585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Green House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4749" y="3257550"/>
            <a:ext cx="6490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real greenhouse works because the air that is heated inside is trapped by the structure.</a:t>
            </a:r>
          </a:p>
        </p:txBody>
      </p:sp>
      <p:pic>
        <p:nvPicPr>
          <p:cNvPr id="13314" name="Picture 2" descr="http://bouw-markt.com/wp-content/uploads/2016/03/Bespoke-Greenhouse-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108971"/>
            <a:ext cx="4543089" cy="17743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6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47" y="0"/>
            <a:ext cx="209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Carbon Dioxide</a:t>
            </a:r>
          </a:p>
        </p:txBody>
      </p:sp>
      <p:pic>
        <p:nvPicPr>
          <p:cNvPr id="16386" name="Picture 2" descr="http://www2.sunysuffolk.edu/mandias/global_warming/images/global-temp-and-co2-1880-200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4350"/>
            <a:ext cx="4744642" cy="359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F9AF96-DA63-7772-D499-376270F009DE}"/>
              </a:ext>
            </a:extLst>
          </p:cNvPr>
          <p:cNvSpPr txBox="1"/>
          <p:nvPr/>
        </p:nvSpPr>
        <p:spPr>
          <a:xfrm>
            <a:off x="228600" y="4538860"/>
            <a:ext cx="65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Pretty compelling that with more CO</a:t>
            </a:r>
            <a:r>
              <a:rPr lang="en-US" baseline="-25000" dirty="0"/>
              <a:t>2</a:t>
            </a:r>
            <a:r>
              <a:rPr lang="en-US" dirty="0"/>
              <a:t> the temperature is higher!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FBAC0A-DB32-563D-077A-DEFFEE94F7AE}"/>
              </a:ext>
            </a:extLst>
          </p:cNvPr>
          <p:cNvSpPr txBox="1"/>
          <p:nvPr/>
        </p:nvSpPr>
        <p:spPr>
          <a:xfrm>
            <a:off x="1701209" y="4157015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does this graph tell us?</a:t>
            </a:r>
          </a:p>
        </p:txBody>
      </p:sp>
    </p:spTree>
    <p:extLst>
      <p:ext uri="{BB962C8B-B14F-4D97-AF65-F5344CB8AC3E}">
        <p14:creationId xmlns:p14="http://schemas.microsoft.com/office/powerpoint/2010/main" val="130296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337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Atmosphere Composition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C5D084-41E7-1BCD-D059-3CAA7619EF95}"/>
              </a:ext>
            </a:extLst>
          </p:cNvPr>
          <p:cNvSpPr txBox="1"/>
          <p:nvPr/>
        </p:nvSpPr>
        <p:spPr>
          <a:xfrm>
            <a:off x="152400" y="446626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know that CO</a:t>
            </a:r>
            <a:r>
              <a:rPr lang="en-US" baseline="-25000" dirty="0"/>
              <a:t>2</a:t>
            </a:r>
            <a:r>
              <a:rPr lang="en-US" dirty="0"/>
              <a:t> is the gas that everyone talks about when discussing global warming. But how much of it is there in the air?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B5347-20DB-C7EF-50DD-7E9949A277B4}"/>
              </a:ext>
            </a:extLst>
          </p:cNvPr>
          <p:cNvSpPr txBox="1"/>
          <p:nvPr/>
        </p:nvSpPr>
        <p:spPr>
          <a:xfrm>
            <a:off x="144379" y="1492421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the air made of?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E6E779-DF5B-0EF2-1753-A74227005BCD}"/>
              </a:ext>
            </a:extLst>
          </p:cNvPr>
          <p:cNvSpPr txBox="1"/>
          <p:nvPr/>
        </p:nvSpPr>
        <p:spPr>
          <a:xfrm>
            <a:off x="1838540" y="2049509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 	78%</a:t>
            </a:r>
          </a:p>
          <a:p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	21%</a:t>
            </a:r>
          </a:p>
          <a:p>
            <a:r>
              <a:rPr lang="en-US" dirty="0" err="1"/>
              <a:t>Ar</a:t>
            </a:r>
            <a:r>
              <a:rPr lang="en-US" dirty="0"/>
              <a:t>	  1%</a:t>
            </a:r>
          </a:p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	~1% (varies)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F30FF-D986-6CB9-C2AB-13E996D53721}"/>
              </a:ext>
            </a:extLst>
          </p:cNvPr>
          <p:cNvSpPr txBox="1"/>
          <p:nvPr/>
        </p:nvSpPr>
        <p:spPr>
          <a:xfrm>
            <a:off x="175317" y="340995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So, where’s the 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14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0"/>
            <a:ext cx="337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Atmosphere Composition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r="5589"/>
          <a:stretch/>
        </p:blipFill>
        <p:spPr bwMode="auto">
          <a:xfrm>
            <a:off x="1066800" y="1352550"/>
            <a:ext cx="4848225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E5BF56-8DED-0FDF-F559-DAE374C850ED}"/>
              </a:ext>
            </a:extLst>
          </p:cNvPr>
          <p:cNvSpPr txBox="1"/>
          <p:nvPr/>
        </p:nvSpPr>
        <p:spPr>
          <a:xfrm>
            <a:off x="85197" y="551081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There’s not much CO</a:t>
            </a:r>
            <a:r>
              <a:rPr lang="en-US" baseline="-25000" dirty="0"/>
              <a:t>2</a:t>
            </a:r>
            <a:r>
              <a:rPr lang="en-US" dirty="0"/>
              <a:t> in the air (about 0.04%), but that amount has a large effect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F4CE6-9E24-BB5F-E88F-B7F9DF2C2D38}"/>
              </a:ext>
            </a:extLst>
          </p:cNvPr>
          <p:cNvSpPr txBox="1"/>
          <p:nvPr/>
        </p:nvSpPr>
        <p:spPr>
          <a:xfrm>
            <a:off x="30938" y="4171950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Importantly, the atmosphere’s two major gases N</a:t>
            </a:r>
            <a:r>
              <a:rPr lang="en-US" baseline="-25000" dirty="0"/>
              <a:t>2</a:t>
            </a:r>
            <a:r>
              <a:rPr lang="en-US" dirty="0"/>
              <a:t> and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u="sng" dirty="0"/>
              <a:t>do not</a:t>
            </a:r>
            <a:r>
              <a:rPr lang="en-US" dirty="0"/>
              <a:t> absorb IR radiation.</a:t>
            </a:r>
          </a:p>
        </p:txBody>
      </p:sp>
    </p:spTree>
    <p:extLst>
      <p:ext uri="{BB962C8B-B14F-4D97-AF65-F5344CB8AC3E}">
        <p14:creationId xmlns:p14="http://schemas.microsoft.com/office/powerpoint/2010/main" val="20303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178" y="0"/>
            <a:ext cx="2585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Green House Effect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474" y="1371600"/>
            <a:ext cx="6319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earth’s average surface temperature is about 14 °C (57 °F)</a:t>
            </a:r>
          </a:p>
          <a:p>
            <a:r>
              <a:rPr lang="en-US" dirty="0">
                <a:solidFill>
                  <a:srgbClr val="FF0000"/>
                </a:solidFill>
              </a:rPr>
              <a:t>What would you expect the earth’s surface temperature to be under the following circumstances?: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No atmosphere</a:t>
            </a:r>
          </a:p>
          <a:p>
            <a:pPr marL="342900" indent="-342900">
              <a:buFontTx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100% oxygen atmosphere</a:t>
            </a:r>
          </a:p>
          <a:p>
            <a:pPr marL="342900" indent="-342900">
              <a:buFontTx/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Air with 5% 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atmosphere</a:t>
            </a: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100% 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atmosphere</a:t>
            </a:r>
          </a:p>
        </p:txBody>
      </p:sp>
    </p:spTree>
    <p:extLst>
      <p:ext uri="{BB962C8B-B14F-4D97-AF65-F5344CB8AC3E}">
        <p14:creationId xmlns:p14="http://schemas.microsoft.com/office/powerpoint/2010/main" val="24730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8416" y="2143"/>
            <a:ext cx="261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Green House Gases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072" y="706150"/>
            <a:ext cx="654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u="sng" dirty="0"/>
              <a:t>major contributor</a:t>
            </a:r>
            <a:r>
              <a:rPr lang="en-US" dirty="0"/>
              <a:t> to the green house effect on earth is actually water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807" y="1504950"/>
            <a:ext cx="65477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Percentage contribution (the major contributors) to the greenhouse effect: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Water vapor 36-70%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Carbon dioxide 9-26%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Methane 4-9%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Ozone 3-7%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332" y="3829050"/>
            <a:ext cx="654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what are the percentages of these in the air?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11281" y="2305050"/>
            <a:ext cx="290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1.000000%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11281" y="2590800"/>
            <a:ext cx="301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0.042000%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1281" y="2873201"/>
            <a:ext cx="152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0.000170%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1281" y="3105150"/>
            <a:ext cx="181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0.000007%</a:t>
            </a:r>
          </a:p>
        </p:txBody>
      </p:sp>
    </p:spTree>
    <p:extLst>
      <p:ext uri="{BB962C8B-B14F-4D97-AF65-F5344CB8AC3E}">
        <p14:creationId xmlns:p14="http://schemas.microsoft.com/office/powerpoint/2010/main" val="1530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133" y="0"/>
            <a:ext cx="2615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Green House Gases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980" y="1062449"/>
            <a:ext cx="6085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Water vapor 36-70%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Carbon dioxide 9-26%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Methane 4-9%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/>
              <a:t>Ozone 3-7%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660" y="2514600"/>
            <a:ext cx="654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Clearly, the gases do not influence the greenhouse effect with the same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1039544"/>
            <a:ext cx="290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1.000000%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0" y="1325294"/>
            <a:ext cx="301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0.037000%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1607695"/>
            <a:ext cx="152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0.000170%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1839644"/>
            <a:ext cx="181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~ 0.000007%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332" y="3086100"/>
            <a:ext cx="654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Another factor that must be considered is how long the gases persist in the atmosphere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1451" y="3697823"/>
            <a:ext cx="654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“Global Warming Potential” is a number that factors all of these into consideration.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E2BD7A-7E62-59B3-725E-CE03D5F7AEBE}"/>
              </a:ext>
            </a:extLst>
          </p:cNvPr>
          <p:cNvSpPr txBox="1"/>
          <p:nvPr/>
        </p:nvSpPr>
        <p:spPr>
          <a:xfrm>
            <a:off x="1278102" y="462120"/>
            <a:ext cx="19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Contribution to greenhouse effect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759976-8B0A-CE91-4CCE-D2F97D7220CF}"/>
              </a:ext>
            </a:extLst>
          </p:cNvPr>
          <p:cNvSpPr txBox="1"/>
          <p:nvPr/>
        </p:nvSpPr>
        <p:spPr>
          <a:xfrm>
            <a:off x="3581400" y="445058"/>
            <a:ext cx="19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Percentage of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384215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229" y="4560"/>
            <a:ext cx="4085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Some Other Greenhouse Gases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0" y="1104350"/>
            <a:ext cx="5796179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981200" y="4705350"/>
            <a:ext cx="23952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https://en.wikipedia.org/wiki/Greenhouse_gas</a:t>
            </a:r>
          </a:p>
        </p:txBody>
      </p:sp>
    </p:spTree>
    <p:extLst>
      <p:ext uri="{BB962C8B-B14F-4D97-AF65-F5344CB8AC3E}">
        <p14:creationId xmlns:p14="http://schemas.microsoft.com/office/powerpoint/2010/main" val="302706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6047" y="0"/>
            <a:ext cx="2092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Carbon Dioxide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9AF96-DA63-7772-D499-376270F009DE}"/>
              </a:ext>
            </a:extLst>
          </p:cNvPr>
          <p:cNvSpPr txBox="1"/>
          <p:nvPr/>
        </p:nvSpPr>
        <p:spPr>
          <a:xfrm>
            <a:off x="228600" y="514350"/>
            <a:ext cx="479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 is all this 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coming from?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CA1978-DB5D-367B-F337-83436F2D167C}"/>
              </a:ext>
            </a:extLst>
          </p:cNvPr>
          <p:cNvSpPr txBox="1"/>
          <p:nvPr/>
        </p:nvSpPr>
        <p:spPr>
          <a:xfrm>
            <a:off x="228600" y="1047750"/>
            <a:ext cx="479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combustion of hydrocarbon fuels: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385CA-2EDF-BE6F-C94B-7C24083AB621}"/>
              </a:ext>
            </a:extLst>
          </p:cNvPr>
          <p:cNvSpPr txBox="1"/>
          <p:nvPr/>
        </p:nvSpPr>
        <p:spPr>
          <a:xfrm>
            <a:off x="234902" y="2351876"/>
            <a:ext cx="479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 are those from?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260EB-C583-75F0-A991-ACAEEB23A5F1}"/>
              </a:ext>
            </a:extLst>
          </p:cNvPr>
          <p:cNvSpPr txBox="1"/>
          <p:nvPr/>
        </p:nvSpPr>
        <p:spPr>
          <a:xfrm>
            <a:off x="914400" y="2972715"/>
            <a:ext cx="2819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Mostly from:</a:t>
            </a:r>
          </a:p>
          <a:p>
            <a:endParaRPr lang="en-US" dirty="0"/>
          </a:p>
          <a:p>
            <a:r>
              <a:rPr lang="en-US" dirty="0"/>
              <a:t>	Natural Gas</a:t>
            </a:r>
          </a:p>
          <a:p>
            <a:r>
              <a:rPr lang="en-US" dirty="0"/>
              <a:t>	Petroleum</a:t>
            </a:r>
          </a:p>
          <a:p>
            <a:r>
              <a:rPr lang="en-US" dirty="0"/>
              <a:t>	Coal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ABDEA8-7752-0D7C-C98A-9FE105FC7B53}"/>
              </a:ext>
            </a:extLst>
          </p:cNvPr>
          <p:cNvSpPr txBox="1"/>
          <p:nvPr/>
        </p:nvSpPr>
        <p:spPr>
          <a:xfrm>
            <a:off x="3810000" y="3790950"/>
            <a:ext cx="281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“fossil fuels”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D768F-A895-2B38-D3D7-1CA761941931}"/>
              </a:ext>
            </a:extLst>
          </p:cNvPr>
          <p:cNvSpPr txBox="1"/>
          <p:nvPr/>
        </p:nvSpPr>
        <p:spPr>
          <a:xfrm>
            <a:off x="1524000" y="1699813"/>
            <a:ext cx="479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</a:t>
            </a:r>
            <a:r>
              <a:rPr lang="en-US" baseline="-25000" dirty="0" err="1"/>
              <a:t>x</a:t>
            </a:r>
            <a:r>
              <a:rPr lang="en-US" dirty="0" err="1"/>
              <a:t>H</a:t>
            </a:r>
            <a:r>
              <a:rPr lang="en-US" baseline="-25000" dirty="0" err="1"/>
              <a:t>y</a:t>
            </a:r>
            <a:r>
              <a:rPr lang="en-US" dirty="0"/>
              <a:t> + O</a:t>
            </a:r>
            <a:r>
              <a:rPr lang="en-US" baseline="-25000" dirty="0"/>
              <a:t>2</a:t>
            </a:r>
            <a:r>
              <a:rPr lang="en-US" dirty="0"/>
              <a:t> -&gt; x </a:t>
            </a:r>
            <a:r>
              <a:rPr lang="en-US" dirty="0">
                <a:solidFill>
                  <a:srgbClr val="FF0000"/>
                </a:solidFill>
              </a:rPr>
              <a:t>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+ 2y H</a:t>
            </a:r>
            <a:r>
              <a:rPr lang="en-US" baseline="-25000" dirty="0"/>
              <a:t>2</a:t>
            </a:r>
            <a:r>
              <a:rPr lang="en-US" dirty="0"/>
              <a:t>O + Energy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E490B73-A50B-519A-6CFD-745278AA0535}"/>
              </a:ext>
            </a:extLst>
          </p:cNvPr>
          <p:cNvCxnSpPr>
            <a:cxnSpLocks/>
          </p:cNvCxnSpPr>
          <p:nvPr/>
        </p:nvCxnSpPr>
        <p:spPr>
          <a:xfrm flipH="1">
            <a:off x="1981200" y="1417082"/>
            <a:ext cx="254847" cy="3164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8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76200" y="361950"/>
            <a:ext cx="64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400" dirty="0">
                <a:solidFill>
                  <a:srgbClr val="FFC000"/>
                </a:solidFill>
              </a:rPr>
              <a:t>Sun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0CA52-81A4-27C0-EBDD-AEEAE7131EA1}"/>
              </a:ext>
            </a:extLst>
          </p:cNvPr>
          <p:cNvSpPr txBox="1"/>
          <p:nvPr/>
        </p:nvSpPr>
        <p:spPr>
          <a:xfrm>
            <a:off x="-152400" y="2419350"/>
            <a:ext cx="64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What don’t we want from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78E42-2262-7E43-4214-0FB4B3F8F80D}"/>
              </a:ext>
            </a:extLst>
          </p:cNvPr>
          <p:cNvSpPr txBox="1"/>
          <p:nvPr/>
        </p:nvSpPr>
        <p:spPr>
          <a:xfrm>
            <a:off x="304800" y="78479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we want from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F4289-A282-725A-E97B-02D185D8EDAF}"/>
              </a:ext>
            </a:extLst>
          </p:cNvPr>
          <p:cNvSpPr txBox="1"/>
          <p:nvPr/>
        </p:nvSpPr>
        <p:spPr>
          <a:xfrm>
            <a:off x="838200" y="121902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Light to see</a:t>
            </a:r>
          </a:p>
          <a:p>
            <a:pPr lvl="1"/>
            <a:r>
              <a:rPr lang="en-US" dirty="0"/>
              <a:t>Light for plants to grow</a:t>
            </a:r>
          </a:p>
          <a:p>
            <a:pPr lvl="1"/>
            <a:r>
              <a:rPr lang="en-US" dirty="0"/>
              <a:t>Energy to power things</a:t>
            </a:r>
          </a:p>
          <a:p>
            <a:pPr lvl="1"/>
            <a:r>
              <a:rPr lang="en-US" dirty="0"/>
              <a:t>Warmth (in winter)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9B2D6-AA7B-3F1B-4830-F1F054A48F26}"/>
              </a:ext>
            </a:extLst>
          </p:cNvPr>
          <p:cNvSpPr txBox="1"/>
          <p:nvPr/>
        </p:nvSpPr>
        <p:spPr>
          <a:xfrm>
            <a:off x="838200" y="287655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Sun damage</a:t>
            </a:r>
          </a:p>
          <a:p>
            <a:pPr lvl="1"/>
            <a:r>
              <a:rPr lang="en-US" dirty="0"/>
              <a:t>Sun burn</a:t>
            </a:r>
          </a:p>
          <a:p>
            <a:pPr lvl="1"/>
            <a:r>
              <a:rPr lang="en-US" dirty="0"/>
              <a:t>Too much heat (summer)</a:t>
            </a:r>
          </a:p>
          <a:p>
            <a:pPr lvl="1"/>
            <a:r>
              <a:rPr lang="en-US" dirty="0"/>
              <a:t>Sun in eyes while driving?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46CA9-2378-BE61-E2C7-58828F18D096}"/>
              </a:ext>
            </a:extLst>
          </p:cNvPr>
          <p:cNvSpPr txBox="1"/>
          <p:nvPr/>
        </p:nvSpPr>
        <p:spPr>
          <a:xfrm>
            <a:off x="-150181" y="4211419"/>
            <a:ext cx="649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These processes result from the different ways that sunlight interacts with matter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678BB-B6A6-DFE4-B706-F2FCB9B7905D}"/>
              </a:ext>
            </a:extLst>
          </p:cNvPr>
          <p:cNvSpPr txBox="1"/>
          <p:nvPr/>
        </p:nvSpPr>
        <p:spPr>
          <a:xfrm>
            <a:off x="914400" y="15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Green Chemistry and Living in the Desert</a:t>
            </a:r>
          </a:p>
        </p:txBody>
      </p:sp>
    </p:spTree>
    <p:extLst>
      <p:ext uri="{BB962C8B-B14F-4D97-AF65-F5344CB8AC3E}">
        <p14:creationId xmlns:p14="http://schemas.microsoft.com/office/powerpoint/2010/main" val="25707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76200" y="361950"/>
            <a:ext cx="64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400" dirty="0">
                <a:solidFill>
                  <a:srgbClr val="FFC000"/>
                </a:solidFill>
              </a:rPr>
              <a:t>Sun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65636-A7F6-0955-49E6-658996331EE8}"/>
              </a:ext>
            </a:extLst>
          </p:cNvPr>
          <p:cNvSpPr txBox="1"/>
          <p:nvPr/>
        </p:nvSpPr>
        <p:spPr>
          <a:xfrm>
            <a:off x="600075" y="1618817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sit in the sun behind a window and feel just as hot as if the window was not there, yet not get sunburned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306DE-AE44-82CF-39A1-0484E6FE645C}"/>
              </a:ext>
            </a:extLst>
          </p:cNvPr>
          <p:cNvSpPr txBox="1"/>
          <p:nvPr/>
        </p:nvSpPr>
        <p:spPr>
          <a:xfrm>
            <a:off x="251374" y="983218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Did you know?/have you noticed: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38D2B-5131-F0EA-9FD9-E5804487B661}"/>
              </a:ext>
            </a:extLst>
          </p:cNvPr>
          <p:cNvSpPr txBox="1"/>
          <p:nvPr/>
        </p:nvSpPr>
        <p:spPr>
          <a:xfrm>
            <a:off x="600075" y="2382619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 somewhat cloudy day you can feel relief from the heat of the sun, yet you can still easily be sunburned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53B4C-C333-1423-D6F6-1EE6C8280E03}"/>
              </a:ext>
            </a:extLst>
          </p:cNvPr>
          <p:cNvSpPr txBox="1"/>
          <p:nvPr/>
        </p:nvSpPr>
        <p:spPr>
          <a:xfrm>
            <a:off x="1310640" y="3562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going on in those situations?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5603C9-3EC5-02F4-272F-0896521DD813}"/>
              </a:ext>
            </a:extLst>
          </p:cNvPr>
          <p:cNvSpPr txBox="1"/>
          <p:nvPr/>
        </p:nvSpPr>
        <p:spPr>
          <a:xfrm>
            <a:off x="914400" y="15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Green Chemistry and Living in the Desert</a:t>
            </a:r>
          </a:p>
        </p:txBody>
      </p:sp>
    </p:spTree>
    <p:extLst>
      <p:ext uri="{BB962C8B-B14F-4D97-AF65-F5344CB8AC3E}">
        <p14:creationId xmlns:p14="http://schemas.microsoft.com/office/powerpoint/2010/main" val="23163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FD211-A881-3E75-80B0-C3139A27709A}"/>
              </a:ext>
            </a:extLst>
          </p:cNvPr>
          <p:cNvSpPr txBox="1"/>
          <p:nvPr/>
        </p:nvSpPr>
        <p:spPr>
          <a:xfrm>
            <a:off x="-304800" y="553865"/>
            <a:ext cx="695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Considering light as a wave, we can classify light by its wavelength:</a:t>
            </a:r>
          </a:p>
        </p:txBody>
      </p:sp>
      <p:pic>
        <p:nvPicPr>
          <p:cNvPr id="1026" name="Picture 2" descr="Visible spectrum showing wavelengths of each of the components.">
            <a:extLst>
              <a:ext uri="{FF2B5EF4-FFF2-40B4-BE49-F238E27FC236}">
                <a16:creationId xmlns:a16="http://schemas.microsoft.com/office/drawing/2014/main" id="{EC35CBEC-9B49-E713-FC85-F7AF777B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47750"/>
            <a:ext cx="4772025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8899A-A0E3-9F0E-2948-D6CE029DE8CD}"/>
              </a:ext>
            </a:extLst>
          </p:cNvPr>
          <p:cNvSpPr txBox="1"/>
          <p:nvPr/>
        </p:nvSpPr>
        <p:spPr>
          <a:xfrm>
            <a:off x="1752600" y="4552950"/>
            <a:ext cx="31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this is just what we can see!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D0073-E8FB-6A01-618A-5C2EBBCED486}"/>
              </a:ext>
            </a:extLst>
          </p:cNvPr>
          <p:cNvSpPr txBox="1"/>
          <p:nvPr/>
        </p:nvSpPr>
        <p:spPr>
          <a:xfrm>
            <a:off x="5584725" y="1195694"/>
            <a:ext cx="82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higher</a:t>
            </a:r>
          </a:p>
          <a:p>
            <a:r>
              <a:rPr lang="en-US" dirty="0">
                <a:solidFill>
                  <a:srgbClr val="7030A0"/>
                </a:solidFill>
              </a:rPr>
              <a:t>energy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377F28-BC2B-675B-E4BE-42B025C3558F}"/>
              </a:ext>
            </a:extLst>
          </p:cNvPr>
          <p:cNvCxnSpPr/>
          <p:nvPr/>
        </p:nvCxnSpPr>
        <p:spPr>
          <a:xfrm flipV="1">
            <a:off x="5984850" y="1885950"/>
            <a:ext cx="0" cy="1981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stro.virginia.edu/~rsl4v/PSC/Images/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0" y="1352550"/>
            <a:ext cx="6039080" cy="32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4844514"/>
            <a:ext cx="3024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http://www.astro.virginia.edu/~rsl4v/PSC/light.html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B0450-F20E-4FC0-5637-507B2BDF1C4B}"/>
              </a:ext>
            </a:extLst>
          </p:cNvPr>
          <p:cNvSpPr txBox="1"/>
          <p:nvPr/>
        </p:nvSpPr>
        <p:spPr>
          <a:xfrm>
            <a:off x="5867400" y="4440019"/>
            <a:ext cx="82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higher</a:t>
            </a:r>
          </a:p>
          <a:p>
            <a:r>
              <a:rPr lang="en-US" dirty="0">
                <a:solidFill>
                  <a:srgbClr val="7030A0"/>
                </a:solidFill>
              </a:rPr>
              <a:t>energy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498F7B-A6DA-41C9-F98A-86083AF1063C}"/>
              </a:ext>
            </a:extLst>
          </p:cNvPr>
          <p:cNvCxnSpPr>
            <a:cxnSpLocks/>
          </p:cNvCxnSpPr>
          <p:nvPr/>
        </p:nvCxnSpPr>
        <p:spPr>
          <a:xfrm>
            <a:off x="762000" y="4793519"/>
            <a:ext cx="495300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C5E208-169C-78B7-9162-DA79ECA6D56D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160E6-A2FC-A433-CB02-9C350707D2F2}"/>
              </a:ext>
            </a:extLst>
          </p:cNvPr>
          <p:cNvSpPr txBox="1"/>
          <p:nvPr/>
        </p:nvSpPr>
        <p:spPr>
          <a:xfrm>
            <a:off x="381000" y="487655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There is a whole range light types at both higher and lower wavelengths: </a:t>
            </a:r>
          </a:p>
        </p:txBody>
      </p:sp>
    </p:spTree>
    <p:extLst>
      <p:ext uri="{BB962C8B-B14F-4D97-AF65-F5344CB8AC3E}">
        <p14:creationId xmlns:p14="http://schemas.microsoft.com/office/powerpoint/2010/main" val="12161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6200" y="4883810"/>
            <a:ext cx="3024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http://www.astro.virginia.edu/~rsl4v/PSC/light.html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1465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effects does each type (wavelength) of light have on matter?: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X-rays		b) Ultraviolet radiation</a:t>
            </a:r>
          </a:p>
          <a:p>
            <a:r>
              <a:rPr lang="en-US" dirty="0">
                <a:solidFill>
                  <a:srgbClr val="FF0000"/>
                </a:solidFill>
              </a:rPr>
              <a:t>c)   Visible light	d) Infra red light</a:t>
            </a:r>
          </a:p>
          <a:p>
            <a:r>
              <a:rPr lang="en-US" dirty="0">
                <a:solidFill>
                  <a:srgbClr val="FF0000"/>
                </a:solidFill>
              </a:rPr>
              <a:t>e)   Microwaves	f) </a:t>
            </a:r>
            <a:r>
              <a:rPr lang="en-US" dirty="0" err="1">
                <a:solidFill>
                  <a:srgbClr val="FF0000"/>
                </a:solidFill>
              </a:rPr>
              <a:t>Radiowaves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astro.virginia.edu/~rsl4v/PSC/Images/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43902" y="809817"/>
            <a:ext cx="5970196" cy="16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8C25F9-3AF9-97BB-3D8A-445AF7585D53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53487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3146" y="4781550"/>
            <a:ext cx="3024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http://www.astro.virginia.edu/~rsl4v/PSC/light.html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2089"/>
            <a:ext cx="2326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X-rays	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</a:rPr>
              <a:t>b) Ultraviolet radiation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 startAt="3"/>
            </a:pPr>
            <a:r>
              <a:rPr lang="en-US" dirty="0">
                <a:solidFill>
                  <a:srgbClr val="FF0000"/>
                </a:solidFill>
              </a:rPr>
              <a:t>Visible light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d) Infrared light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 startAt="5"/>
            </a:pPr>
            <a:r>
              <a:rPr lang="en-US" dirty="0">
                <a:solidFill>
                  <a:srgbClr val="FF0000"/>
                </a:solidFill>
              </a:rPr>
              <a:t>Microwaves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f) </a:t>
            </a:r>
            <a:r>
              <a:rPr lang="en-US" dirty="0" err="1">
                <a:solidFill>
                  <a:srgbClr val="FF0000"/>
                </a:solidFill>
              </a:rPr>
              <a:t>Radiowaves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718" y="1010299"/>
            <a:ext cx="480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low-lying atomic orbitals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6871" y="1573589"/>
            <a:ext cx="4514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molecular orbitals to higher energy molecular orbitals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6871" y="2128525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Same as UV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421" y="2670824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bond vibrations in molecules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5421" y="3230939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 rotations in molecules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421" y="3745289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 nuclear spins in atoms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560208"/>
            <a:ext cx="5527222" cy="5564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E4E10-A337-EE5B-915F-1453EAD97310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10753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8306DE-AE44-82CF-39A1-0484E6FE645C}"/>
              </a:ext>
            </a:extLst>
          </p:cNvPr>
          <p:cNvSpPr txBox="1"/>
          <p:nvPr/>
        </p:nvSpPr>
        <p:spPr>
          <a:xfrm>
            <a:off x="228600" y="510559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we heat matter the atoms and molecules vibrate faster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481AE-4F3B-E17E-02A7-6E3EABEAAD58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A5916-CFFC-6826-5B5D-685B42812B01}"/>
              </a:ext>
            </a:extLst>
          </p:cNvPr>
          <p:cNvSpPr txBox="1"/>
          <p:nvPr/>
        </p:nvSpPr>
        <p:spPr>
          <a:xfrm>
            <a:off x="228600" y="1276350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 light absorption causes atoms to vibrate within molecules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C56A-D274-7321-8CC2-91C4B6C7B046}"/>
              </a:ext>
            </a:extLst>
          </p:cNvPr>
          <p:cNvSpPr txBox="1"/>
          <p:nvPr/>
        </p:nvSpPr>
        <p:spPr>
          <a:xfrm>
            <a:off x="217141" y="2038350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a consequence, absorbing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 light causes heating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7512B-31EC-2448-6046-26887E3C50C0}"/>
              </a:ext>
            </a:extLst>
          </p:cNvPr>
          <p:cNvSpPr txBox="1"/>
          <p:nvPr/>
        </p:nvSpPr>
        <p:spPr>
          <a:xfrm>
            <a:off x="228600" y="2725583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we feel heat from the sun’s rays, we are feeling the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 radiation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EF8D2B-04EC-2566-E95F-A0305DC116F5}"/>
              </a:ext>
            </a:extLst>
          </p:cNvPr>
          <p:cNvSpPr txBox="1"/>
          <p:nvPr/>
        </p:nvSpPr>
        <p:spPr>
          <a:xfrm>
            <a:off x="241204" y="3543984"/>
            <a:ext cx="5930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Importantly, it is the </a:t>
            </a:r>
            <a:r>
              <a:rPr lang="en-US" dirty="0">
                <a:solidFill>
                  <a:srgbClr val="7030A0"/>
                </a:solidFill>
              </a:rPr>
              <a:t>ultraviolet radiation</a:t>
            </a:r>
            <a:r>
              <a:rPr lang="en-US" dirty="0"/>
              <a:t> that causes skin damage and sunburn, not the heat from the sun (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1868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79CCB0D35A846A48CBA4DE1C7108A" ma:contentTypeVersion="14" ma:contentTypeDescription="Create a new document." ma:contentTypeScope="" ma:versionID="3fca7c1c5f162c7b3e93b45a26fd6618">
  <xsd:schema xmlns:xsd="http://www.w3.org/2001/XMLSchema" xmlns:xs="http://www.w3.org/2001/XMLSchema" xmlns:p="http://schemas.microsoft.com/office/2006/metadata/properties" xmlns:ns3="251e3a25-7d05-4057-8924-4838a9b47ce1" xmlns:ns4="1ccb9f65-3c3c-4cbd-ae24-cacf6dd38382" targetNamespace="http://schemas.microsoft.com/office/2006/metadata/properties" ma:root="true" ma:fieldsID="c6d7a0c1cc2dc81a2f5c0e8aa124da7d" ns3:_="" ns4:_="">
    <xsd:import namespace="251e3a25-7d05-4057-8924-4838a9b47ce1"/>
    <xsd:import namespace="1ccb9f65-3c3c-4cbd-ae24-cacf6dd383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e3a25-7d05-4057-8924-4838a9b47c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b9f65-3c3c-4cbd-ae24-cacf6dd3838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E749DC-9799-4083-AEB8-11E4470BE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e3a25-7d05-4057-8924-4838a9b47ce1"/>
    <ds:schemaRef ds:uri="1ccb9f65-3c3c-4cbd-ae24-cacf6dd38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C1B885-BAD5-47CF-A1B3-47B71F6BFCB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251e3a25-7d05-4057-8924-4838a9b47ce1"/>
    <ds:schemaRef ds:uri="1ccb9f65-3c3c-4cbd-ae24-cacf6dd3838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1A0C90-D723-4508-9B3D-44F1AE2F2A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1387</Words>
  <Application>Microsoft Office PowerPoint</Application>
  <PresentationFormat>Custom</PresentationFormat>
  <Paragraphs>202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Calibri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Christie, Hamish S - (hamishc)</dc:creator>
  <cp:lastModifiedBy>Christie, Hamish S - (hamishc)</cp:lastModifiedBy>
  <cp:revision>163</cp:revision>
  <dcterms:created xsi:type="dcterms:W3CDTF">2016-06-21T15:12:42Z</dcterms:created>
  <dcterms:modified xsi:type="dcterms:W3CDTF">2024-07-30T17:51:03Z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0x010100FBE79CCB0D35A846A48CBA4DE1C7108A</vt:lpwstr>
  </property>
</Properties>
</file>