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715" r:id="rId5"/>
    <p:sldId id="331" r:id="rId6"/>
    <p:sldId id="705" r:id="rId7"/>
    <p:sldId id="337" r:id="rId8"/>
    <p:sldId id="700" r:id="rId9"/>
    <p:sldId id="703" r:id="rId10"/>
    <p:sldId id="704" r:id="rId11"/>
    <p:sldId id="315" r:id="rId12"/>
    <p:sldId id="304" r:id="rId13"/>
    <p:sldId id="675" r:id="rId14"/>
    <p:sldId id="306" r:id="rId15"/>
    <p:sldId id="707" r:id="rId16"/>
    <p:sldId id="300" r:id="rId17"/>
    <p:sldId id="699" r:id="rId18"/>
    <p:sldId id="321" r:id="rId19"/>
    <p:sldId id="302" r:id="rId20"/>
    <p:sldId id="303" r:id="rId21"/>
    <p:sldId id="312" r:id="rId22"/>
    <p:sldId id="680" r:id="rId23"/>
    <p:sldId id="681" r:id="rId24"/>
    <p:sldId id="679" r:id="rId25"/>
    <p:sldId id="682" r:id="rId26"/>
    <p:sldId id="683" r:id="rId27"/>
    <p:sldId id="684" r:id="rId28"/>
    <p:sldId id="685" r:id="rId29"/>
    <p:sldId id="698" r:id="rId30"/>
    <p:sldId id="711" r:id="rId31"/>
    <p:sldId id="712" r:id="rId32"/>
    <p:sldId id="713" r:id="rId33"/>
    <p:sldId id="692" r:id="rId34"/>
    <p:sldId id="702" r:id="rId35"/>
    <p:sldId id="710" r:id="rId36"/>
    <p:sldId id="688" r:id="rId37"/>
    <p:sldId id="689" r:id="rId38"/>
    <p:sldId id="695" r:id="rId39"/>
    <p:sldId id="696" r:id="rId40"/>
    <p:sldId id="686" r:id="rId41"/>
    <p:sldId id="701" r:id="rId42"/>
    <p:sldId id="691" r:id="rId43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9" autoAdjust="0"/>
    <p:restoredTop sz="94660"/>
  </p:normalViewPr>
  <p:slideViewPr>
    <p:cSldViewPr>
      <p:cViewPr varScale="1">
        <p:scale>
          <a:sx n="127" d="100"/>
          <a:sy n="127" d="100"/>
        </p:scale>
        <p:origin x="1950" y="126"/>
      </p:cViewPr>
      <p:guideLst>
        <p:guide orient="horz" pos="16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, Hamish S - (hamishc)" userId="1b943b3d-cef8-4861-be5d-02f7ccfbde82" providerId="ADAL" clId="{941B06FB-DB46-4D29-8DF8-77304C426C39}"/>
    <pc:docChg chg="undo custSel addSld delSld">
      <pc:chgData name="Christie, Hamish S - (hamishc)" userId="1b943b3d-cef8-4861-be5d-02f7ccfbde82" providerId="ADAL" clId="{941B06FB-DB46-4D29-8DF8-77304C426C39}" dt="2024-07-29T17:33:35.100" v="38" actId="47"/>
      <pc:docMkLst>
        <pc:docMk/>
      </pc:docMkLst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1239088275" sldId="256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3151681497" sldId="257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3561955753" sldId="279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1374575273" sldId="280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3741689631" sldId="281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404047127" sldId="282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84419878" sldId="284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880826600" sldId="285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3802646096" sldId="287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1021726333" sldId="288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1076682110" sldId="289"/>
        </pc:sldMkLst>
      </pc:sldChg>
      <pc:sldChg chg="del">
        <pc:chgData name="Christie, Hamish S - (hamishc)" userId="1b943b3d-cef8-4861-be5d-02f7ccfbde82" providerId="ADAL" clId="{941B06FB-DB46-4D29-8DF8-77304C426C39}" dt="2024-07-29T17:26:05.006" v="3" actId="47"/>
        <pc:sldMkLst>
          <pc:docMk/>
          <pc:sldMk cId="4007861436" sldId="292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3920245682" sldId="295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3933239820" sldId="296"/>
        </pc:sldMkLst>
      </pc:sldChg>
      <pc:sldChg chg="del">
        <pc:chgData name="Christie, Hamish S - (hamishc)" userId="1b943b3d-cef8-4861-be5d-02f7ccfbde82" providerId="ADAL" clId="{941B06FB-DB46-4D29-8DF8-77304C426C39}" dt="2024-07-29T17:33:31.162" v="34" actId="47"/>
        <pc:sldMkLst>
          <pc:docMk/>
          <pc:sldMk cId="149133845" sldId="297"/>
        </pc:sldMkLst>
      </pc:sldChg>
      <pc:sldChg chg="del">
        <pc:chgData name="Christie, Hamish S - (hamishc)" userId="1b943b3d-cef8-4861-be5d-02f7ccfbde82" providerId="ADAL" clId="{941B06FB-DB46-4D29-8DF8-77304C426C39}" dt="2024-07-29T17:33:29.990" v="33" actId="47"/>
        <pc:sldMkLst>
          <pc:docMk/>
          <pc:sldMk cId="2201930148" sldId="316"/>
        </pc:sldMkLst>
      </pc:sldChg>
      <pc:sldChg chg="del">
        <pc:chgData name="Christie, Hamish S - (hamishc)" userId="1b943b3d-cef8-4861-be5d-02f7ccfbde82" providerId="ADAL" clId="{941B06FB-DB46-4D29-8DF8-77304C426C39}" dt="2024-07-29T17:33:28.896" v="32" actId="47"/>
        <pc:sldMkLst>
          <pc:docMk/>
          <pc:sldMk cId="2316139338" sldId="325"/>
        </pc:sldMkLst>
      </pc:sldChg>
      <pc:sldChg chg="add del">
        <pc:chgData name="Christie, Hamish S - (hamishc)" userId="1b943b3d-cef8-4861-be5d-02f7ccfbde82" providerId="ADAL" clId="{941B06FB-DB46-4D29-8DF8-77304C426C39}" dt="2024-07-29T17:26:09.013" v="11" actId="47"/>
        <pc:sldMkLst>
          <pc:docMk/>
          <pc:sldMk cId="2559057568" sldId="331"/>
        </pc:sldMkLst>
      </pc:sldChg>
      <pc:sldChg chg="del">
        <pc:chgData name="Christie, Hamish S - (hamishc)" userId="1b943b3d-cef8-4861-be5d-02f7ccfbde82" providerId="ADAL" clId="{941B06FB-DB46-4D29-8DF8-77304C426C39}" dt="2024-07-29T17:33:20.737" v="21" actId="47"/>
        <pc:sldMkLst>
          <pc:docMk/>
          <pc:sldMk cId="3177808039" sldId="332"/>
        </pc:sldMkLst>
      </pc:sldChg>
      <pc:sldChg chg="del">
        <pc:chgData name="Christie, Hamish S - (hamishc)" userId="1b943b3d-cef8-4861-be5d-02f7ccfbde82" providerId="ADAL" clId="{941B06FB-DB46-4D29-8DF8-77304C426C39}" dt="2024-07-29T17:33:17.703" v="19" actId="47"/>
        <pc:sldMkLst>
          <pc:docMk/>
          <pc:sldMk cId="700817967" sldId="335"/>
        </pc:sldMkLst>
      </pc:sldChg>
      <pc:sldChg chg="add del">
        <pc:chgData name="Christie, Hamish S - (hamishc)" userId="1b943b3d-cef8-4861-be5d-02f7ccfbde82" providerId="ADAL" clId="{941B06FB-DB46-4D29-8DF8-77304C426C39}" dt="2024-07-29T17:26:07.170" v="9" actId="47"/>
        <pc:sldMkLst>
          <pc:docMk/>
          <pc:sldMk cId="1158698077" sldId="337"/>
        </pc:sldMkLst>
      </pc:sldChg>
      <pc:sldChg chg="del">
        <pc:chgData name="Christie, Hamish S - (hamishc)" userId="1b943b3d-cef8-4861-be5d-02f7ccfbde82" providerId="ADAL" clId="{941B06FB-DB46-4D29-8DF8-77304C426C39}" dt="2024-07-29T17:33:27.786" v="31" actId="47"/>
        <pc:sldMkLst>
          <pc:docMk/>
          <pc:sldMk cId="4069043177" sldId="338"/>
        </pc:sldMkLst>
      </pc:sldChg>
      <pc:sldChg chg="del">
        <pc:chgData name="Christie, Hamish S - (hamishc)" userId="1b943b3d-cef8-4861-be5d-02f7ccfbde82" providerId="ADAL" clId="{941B06FB-DB46-4D29-8DF8-77304C426C39}" dt="2024-07-29T17:33:31.677" v="35" actId="47"/>
        <pc:sldMkLst>
          <pc:docMk/>
          <pc:sldMk cId="1822016674" sldId="339"/>
        </pc:sldMkLst>
      </pc:sldChg>
      <pc:sldChg chg="del">
        <pc:chgData name="Christie, Hamish S - (hamishc)" userId="1b943b3d-cef8-4861-be5d-02f7ccfbde82" providerId="ADAL" clId="{941B06FB-DB46-4D29-8DF8-77304C426C39}" dt="2024-07-29T17:33:24.035" v="28" actId="47"/>
        <pc:sldMkLst>
          <pc:docMk/>
          <pc:sldMk cId="434418773" sldId="404"/>
        </pc:sldMkLst>
      </pc:sldChg>
      <pc:sldChg chg="del">
        <pc:chgData name="Christie, Hamish S - (hamishc)" userId="1b943b3d-cef8-4861-be5d-02f7ccfbde82" providerId="ADAL" clId="{941B06FB-DB46-4D29-8DF8-77304C426C39}" dt="2024-07-29T17:33:23.816" v="27" actId="47"/>
        <pc:sldMkLst>
          <pc:docMk/>
          <pc:sldMk cId="4005286954" sldId="405"/>
        </pc:sldMkLst>
      </pc:sldChg>
      <pc:sldChg chg="del">
        <pc:chgData name="Christie, Hamish S - (hamishc)" userId="1b943b3d-cef8-4861-be5d-02f7ccfbde82" providerId="ADAL" clId="{941B06FB-DB46-4D29-8DF8-77304C426C39}" dt="2024-07-29T17:33:23.597" v="26" actId="47"/>
        <pc:sldMkLst>
          <pc:docMk/>
          <pc:sldMk cId="367309559" sldId="406"/>
        </pc:sldMkLst>
      </pc:sldChg>
      <pc:sldChg chg="del">
        <pc:chgData name="Christie, Hamish S - (hamishc)" userId="1b943b3d-cef8-4861-be5d-02f7ccfbde82" providerId="ADAL" clId="{941B06FB-DB46-4D29-8DF8-77304C426C39}" dt="2024-07-29T17:33:23.394" v="25" actId="47"/>
        <pc:sldMkLst>
          <pc:docMk/>
          <pc:sldMk cId="4204502028" sldId="407"/>
        </pc:sldMkLst>
      </pc:sldChg>
      <pc:sldChg chg="del">
        <pc:chgData name="Christie, Hamish S - (hamishc)" userId="1b943b3d-cef8-4861-be5d-02f7ccfbde82" providerId="ADAL" clId="{941B06FB-DB46-4D29-8DF8-77304C426C39}" dt="2024-07-29T17:33:24.363" v="29" actId="47"/>
        <pc:sldMkLst>
          <pc:docMk/>
          <pc:sldMk cId="3183771595" sldId="412"/>
        </pc:sldMkLst>
      </pc:sldChg>
      <pc:sldChg chg="del">
        <pc:chgData name="Christie, Hamish S - (hamishc)" userId="1b943b3d-cef8-4861-be5d-02f7ccfbde82" providerId="ADAL" clId="{941B06FB-DB46-4D29-8DF8-77304C426C39}" dt="2024-07-29T17:33:25.472" v="30" actId="47"/>
        <pc:sldMkLst>
          <pc:docMk/>
          <pc:sldMk cId="3164248560" sldId="498"/>
        </pc:sldMkLst>
      </pc:sldChg>
      <pc:sldChg chg="del">
        <pc:chgData name="Christie, Hamish S - (hamishc)" userId="1b943b3d-cef8-4861-be5d-02f7ccfbde82" providerId="ADAL" clId="{941B06FB-DB46-4D29-8DF8-77304C426C39}" dt="2024-07-29T17:33:23.176" v="24" actId="47"/>
        <pc:sldMkLst>
          <pc:docMk/>
          <pc:sldMk cId="3540477617" sldId="665"/>
        </pc:sldMkLst>
      </pc:sldChg>
      <pc:sldChg chg="del">
        <pc:chgData name="Christie, Hamish S - (hamishc)" userId="1b943b3d-cef8-4861-be5d-02f7ccfbde82" providerId="ADAL" clId="{941B06FB-DB46-4D29-8DF8-77304C426C39}" dt="2024-07-29T17:33:22.894" v="23" actId="47"/>
        <pc:sldMkLst>
          <pc:docMk/>
          <pc:sldMk cId="2011836240" sldId="667"/>
        </pc:sldMkLst>
      </pc:sldChg>
      <pc:sldChg chg="del">
        <pc:chgData name="Christie, Hamish S - (hamishc)" userId="1b943b3d-cef8-4861-be5d-02f7ccfbde82" providerId="ADAL" clId="{941B06FB-DB46-4D29-8DF8-77304C426C39}" dt="2024-07-29T17:33:21.550" v="22" actId="47"/>
        <pc:sldMkLst>
          <pc:docMk/>
          <pc:sldMk cId="1485852832" sldId="674"/>
        </pc:sldMkLst>
      </pc:sldChg>
      <pc:sldChg chg="del">
        <pc:chgData name="Christie, Hamish S - (hamishc)" userId="1b943b3d-cef8-4861-be5d-02f7ccfbde82" providerId="ADAL" clId="{941B06FB-DB46-4D29-8DF8-77304C426C39}" dt="2024-07-29T17:33:17.203" v="18" actId="47"/>
        <pc:sldMkLst>
          <pc:docMk/>
          <pc:sldMk cId="838815546" sldId="676"/>
        </pc:sldMkLst>
      </pc:sldChg>
      <pc:sldChg chg="del">
        <pc:chgData name="Christie, Hamish S - (hamishc)" userId="1b943b3d-cef8-4861-be5d-02f7ccfbde82" providerId="ADAL" clId="{941B06FB-DB46-4D29-8DF8-77304C426C39}" dt="2024-07-29T17:33:17" v="17" actId="47"/>
        <pc:sldMkLst>
          <pc:docMk/>
          <pc:sldMk cId="99844621" sldId="677"/>
        </pc:sldMkLst>
      </pc:sldChg>
      <pc:sldChg chg="del">
        <pc:chgData name="Christie, Hamish S - (hamishc)" userId="1b943b3d-cef8-4861-be5d-02f7ccfbde82" providerId="ADAL" clId="{941B06FB-DB46-4D29-8DF8-77304C426C39}" dt="2024-07-29T17:33:16.805" v="16" actId="47"/>
        <pc:sldMkLst>
          <pc:docMk/>
          <pc:sldMk cId="79135546" sldId="678"/>
        </pc:sldMkLst>
      </pc:sldChg>
      <pc:sldChg chg="del">
        <pc:chgData name="Christie, Hamish S - (hamishc)" userId="1b943b3d-cef8-4861-be5d-02f7ccfbde82" providerId="ADAL" clId="{941B06FB-DB46-4D29-8DF8-77304C426C39}" dt="2024-07-29T17:33:33.569" v="37" actId="47"/>
        <pc:sldMkLst>
          <pc:docMk/>
          <pc:sldMk cId="4265103741" sldId="690"/>
        </pc:sldMkLst>
      </pc:sldChg>
      <pc:sldChg chg="del">
        <pc:chgData name="Christie, Hamish S - (hamishc)" userId="1b943b3d-cef8-4861-be5d-02f7ccfbde82" providerId="ADAL" clId="{941B06FB-DB46-4D29-8DF8-77304C426C39}" dt="2024-07-29T17:33:32.803" v="36" actId="47"/>
        <pc:sldMkLst>
          <pc:docMk/>
          <pc:sldMk cId="2411060484" sldId="694"/>
        </pc:sldMkLst>
      </pc:sldChg>
      <pc:sldChg chg="del">
        <pc:chgData name="Christie, Hamish S - (hamishc)" userId="1b943b3d-cef8-4861-be5d-02f7ccfbde82" providerId="ADAL" clId="{941B06FB-DB46-4D29-8DF8-77304C426C39}" dt="2024-07-29T17:33:35.100" v="38" actId="47"/>
        <pc:sldMkLst>
          <pc:docMk/>
          <pc:sldMk cId="4256777601" sldId="697"/>
        </pc:sldMkLst>
      </pc:sldChg>
      <pc:sldChg chg="add del">
        <pc:chgData name="Christie, Hamish S - (hamishc)" userId="1b943b3d-cef8-4861-be5d-02f7ccfbde82" providerId="ADAL" clId="{941B06FB-DB46-4D29-8DF8-77304C426C39}" dt="2024-07-29T17:26:08.119" v="10" actId="47"/>
        <pc:sldMkLst>
          <pc:docMk/>
          <pc:sldMk cId="646169169" sldId="705"/>
        </pc:sldMkLst>
      </pc:sldChg>
      <pc:sldChg chg="del">
        <pc:chgData name="Christie, Hamish S - (hamishc)" userId="1b943b3d-cef8-4861-be5d-02f7ccfbde82" providerId="ADAL" clId="{941B06FB-DB46-4D29-8DF8-77304C426C39}" dt="2024-07-29T17:33:18.955" v="20" actId="47"/>
        <pc:sldMkLst>
          <pc:docMk/>
          <pc:sldMk cId="438260204" sldId="706"/>
        </pc:sldMkLst>
      </pc:sldChg>
      <pc:sldChg chg="del">
        <pc:chgData name="Christie, Hamish S - (hamishc)" userId="1b943b3d-cef8-4861-be5d-02f7ccfbde82" providerId="ADAL" clId="{941B06FB-DB46-4D29-8DF8-77304C426C39}" dt="2024-07-29T17:33:16.641" v="15" actId="47"/>
        <pc:sldMkLst>
          <pc:docMk/>
          <pc:sldMk cId="2389095656" sldId="708"/>
        </pc:sldMkLst>
      </pc:sldChg>
      <pc:sldChg chg="add del">
        <pc:chgData name="Christie, Hamish S - (hamishc)" userId="1b943b3d-cef8-4861-be5d-02f7ccfbde82" providerId="ADAL" clId="{941B06FB-DB46-4D29-8DF8-77304C426C39}" dt="2024-07-29T17:26:10.162" v="12" actId="47"/>
        <pc:sldMkLst>
          <pc:docMk/>
          <pc:sldMk cId="3703517214" sldId="715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2885734477" sldId="716"/>
        </pc:sldMkLst>
      </pc:sldChg>
      <pc:sldChg chg="del">
        <pc:chgData name="Christie, Hamish S - (hamishc)" userId="1b943b3d-cef8-4861-be5d-02f7ccfbde82" providerId="ADAL" clId="{941B06FB-DB46-4D29-8DF8-77304C426C39}" dt="2024-07-29T17:26:04.631" v="1" actId="47"/>
        <pc:sldMkLst>
          <pc:docMk/>
          <pc:sldMk cId="3522811652" sldId="717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1369306863" sldId="719"/>
        </pc:sldMkLst>
      </pc:sldChg>
      <pc:sldChg chg="del">
        <pc:chgData name="Christie, Hamish S - (hamishc)" userId="1b943b3d-cef8-4861-be5d-02f7ccfbde82" providerId="ADAL" clId="{941B06FB-DB46-4D29-8DF8-77304C426C39}" dt="2024-07-29T17:26:04.837" v="2" actId="47"/>
        <pc:sldMkLst>
          <pc:docMk/>
          <pc:sldMk cId="138271319" sldId="720"/>
        </pc:sldMkLst>
      </pc:sldChg>
      <pc:sldChg chg="add del">
        <pc:chgData name="Christie, Hamish S - (hamishc)" userId="1b943b3d-cef8-4861-be5d-02f7ccfbde82" providerId="ADAL" clId="{941B06FB-DB46-4D29-8DF8-77304C426C39}" dt="2024-07-29T17:26:12.491" v="14" actId="47"/>
        <pc:sldMkLst>
          <pc:docMk/>
          <pc:sldMk cId="3340453892" sldId="721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1930423617" sldId="722"/>
        </pc:sldMkLst>
      </pc:sldChg>
      <pc:sldChg chg="del">
        <pc:chgData name="Christie, Hamish S - (hamishc)" userId="1b943b3d-cef8-4861-be5d-02f7ccfbde82" providerId="ADAL" clId="{941B06FB-DB46-4D29-8DF8-77304C426C39}" dt="2024-07-29T17:26:00.998" v="0" actId="47"/>
        <pc:sldMkLst>
          <pc:docMk/>
          <pc:sldMk cId="2570796850" sldId="72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1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8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1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1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3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6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9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6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2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6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F99F7-BA92-4BBD-AC82-716BD3C606E8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url?sa=i&amp;rct=j&amp;q=&amp;esrc=s&amp;source=images&amp;cd=&amp;cad=rja&amp;uact=8&amp;ved=0ahUKEwiD__n_kLzNAhVLUVIKHRtAABoQjRwIBw&amp;url=http://www.nationalreview.com/article/422392/epa-shrugs-after-spilling-millions-gallons-toxic-water-river-mountain-states-jillian&amp;psig=AFQjCNGpwR7iL6sgPQ_91PHe2AlOeRifIQ&amp;ust=146670200846639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preventchemicaldisasters.org/chemical-incident-tracker/overview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safetools.com/osha-hierarchy-of-controls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greenchemistry/basics-green-chemistry#definition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greenchemistry/basics-green-chemistry#definition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greenchemistry/basics-green-chemistry#definition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s://www.epa.gov/greenchemistry/green-chemistry-challenge-winners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https://www.epa.gov/greenchemistry/green-chemistry-challenge-winner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0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0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0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greenchemistry/green-chemistry-resources#education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657350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</p:spTree>
    <p:extLst>
      <p:ext uri="{BB962C8B-B14F-4D97-AF65-F5344CB8AC3E}">
        <p14:creationId xmlns:p14="http://schemas.microsoft.com/office/powerpoint/2010/main" val="3703517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7257" y="473606"/>
            <a:ext cx="6311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Advances in chemistry have provided us with many things.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7348" y="3113966"/>
            <a:ext cx="63451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Some US examples: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/>
              <a:t>Cuyahoga river ~1870-1970 (caught fire (13 times!))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/>
              <a:t>Love canal ~1970 (various chemicals)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2000" dirty="0"/>
              <a:t>Times beach ~1983 (dioxin contamination)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7257" y="1118336"/>
            <a:ext cx="6345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These have come at some cost, one manifestation is “pollution”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ABBD44-222C-4E93-9F5E-B0AA7B8ECCC0}"/>
              </a:ext>
            </a:extLst>
          </p:cNvPr>
          <p:cNvSpPr txBox="1"/>
          <p:nvPr/>
        </p:nvSpPr>
        <p:spPr>
          <a:xfrm>
            <a:off x="387348" y="2165687"/>
            <a:ext cx="63451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Aside from gradual impacts on the environment, there have been many notable “incidents”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116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0802" y="437066"/>
            <a:ext cx="5688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Some More Recent Big Incidents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1018222"/>
            <a:ext cx="34898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/>
              <a:t>Cement creek Colorado 2015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/>
              <a:t>3 million gallons of mine (Gold King mine) waste into river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/>
              <a:t>Arsenic, cadmium, lead, mercury, (aluminum, copper)</a:t>
            </a:r>
          </a:p>
        </p:txBody>
      </p:sp>
      <p:pic>
        <p:nvPicPr>
          <p:cNvPr id="9" name="Picture 7" descr="http://c1.nrostatic.com/sites/default/files/styles/original_image_with_cropping/public/uploaded/animas-river-epa-criticism.jpg?itok=hn39Qf2-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791428"/>
            <a:ext cx="2895600" cy="160728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81000" y="1030480"/>
            <a:ext cx="2491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/>
              <a:t>Deepwater Horizon oil spill, April 2011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/>
              <a:t>210 million gallons released </a:t>
            </a:r>
          </a:p>
        </p:txBody>
      </p:sp>
      <p:pic>
        <p:nvPicPr>
          <p:cNvPr id="13" name="Picture 2" descr="Deepwater Horizon oil spill - May 24, 2010 - with locat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38086"/>
            <a:ext cx="2491631" cy="191486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95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6" y="315783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Actually - There’s some kind of notable chemical incident in the US about every other day!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3D3945-0FB9-9DF6-3AAF-C46CA86E31F8}"/>
              </a:ext>
            </a:extLst>
          </p:cNvPr>
          <p:cNvSpPr txBox="1"/>
          <p:nvPr/>
        </p:nvSpPr>
        <p:spPr>
          <a:xfrm>
            <a:off x="280006" y="4857750"/>
            <a:ext cx="62979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dirty="0">
                <a:solidFill>
                  <a:srgbClr val="000000"/>
                </a:solidFill>
                <a:effectLst/>
              </a:rPr>
              <a:t>Coalition to Prevent Chemical Disasters:   </a:t>
            </a:r>
            <a:r>
              <a:rPr lang="en-US" sz="1000" b="0" i="0" dirty="0">
                <a:solidFill>
                  <a:srgbClr val="000000"/>
                </a:solidFill>
                <a:effectLst/>
                <a:hlinkClick r:id="rId2"/>
              </a:rPr>
              <a:t>https://preventchemicaldisasters.org/chemical-incident-tracker/overview</a:t>
            </a:r>
            <a:endParaRPr lang="en-US" sz="10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B3069E-FE8E-A837-DF54-070794183D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777448"/>
            <a:ext cx="4191000" cy="396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746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312" y="550365"/>
            <a:ext cx="65052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Each big incident leads to a public response and then a government response. As a result, the following policies have been developed:</a:t>
            </a:r>
          </a:p>
          <a:p>
            <a:endParaRPr lang="en-US" sz="2000" dirty="0"/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000" dirty="0"/>
              <a:t>Clear Air Act</a:t>
            </a:r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000" dirty="0"/>
              <a:t>The Resource Recovery and Conservation Act</a:t>
            </a:r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000" dirty="0"/>
              <a:t>The Safe Drinking Water Act</a:t>
            </a:r>
          </a:p>
          <a:p>
            <a:pPr marL="600075" lvl="1" indent="-257175">
              <a:buFont typeface="Wingdings" panose="05000000000000000000" pitchFamily="2" charset="2"/>
              <a:buChar char="Ø"/>
            </a:pPr>
            <a:r>
              <a:rPr lang="en-US" sz="2000" dirty="0"/>
              <a:t>Superfund in the USA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3461087"/>
            <a:ext cx="65052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So, there has been a gradual evolution since about 1945 until now that has better regulated our dispensing of chemicals into the environment.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286000" y="0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</p:spTree>
    <p:extLst>
      <p:ext uri="{BB962C8B-B14F-4D97-AF65-F5344CB8AC3E}">
        <p14:creationId xmlns:p14="http://schemas.microsoft.com/office/powerpoint/2010/main" val="109083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63944"/>
            <a:ext cx="6505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Chemists may have created problems, but they are also the ones to solve them!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" y="1047750"/>
            <a:ext cx="6505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For example – gasoline powered cars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286000" y="0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A279E5-ADA5-4CAA-AC4C-E255D63C99F8}"/>
              </a:ext>
            </a:extLst>
          </p:cNvPr>
          <p:cNvSpPr txBox="1"/>
          <p:nvPr/>
        </p:nvSpPr>
        <p:spPr>
          <a:xfrm>
            <a:off x="785988" y="1513349"/>
            <a:ext cx="4471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>
                <a:solidFill>
                  <a:srgbClr val="00B050"/>
                </a:solidFill>
              </a:rPr>
              <a:t>Emissions Problems Solved: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E95C79-F09E-4A9D-9E5F-213168454C2A}"/>
              </a:ext>
            </a:extLst>
          </p:cNvPr>
          <p:cNvSpPr txBox="1"/>
          <p:nvPr/>
        </p:nvSpPr>
        <p:spPr>
          <a:xfrm>
            <a:off x="176388" y="4095750"/>
            <a:ext cx="6505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Now just down to the inescapable problems of </a:t>
            </a:r>
            <a:r>
              <a:rPr lang="en-US" sz="2000" u="sng" dirty="0"/>
              <a:t>CO</a:t>
            </a:r>
            <a:r>
              <a:rPr lang="en-US" sz="2000" u="sng" baseline="-25000" dirty="0"/>
              <a:t>2</a:t>
            </a:r>
            <a:r>
              <a:rPr lang="en-US" sz="2000" u="sng" dirty="0"/>
              <a:t> production</a:t>
            </a:r>
            <a:r>
              <a:rPr lang="en-US" sz="2000" dirty="0"/>
              <a:t> and </a:t>
            </a:r>
            <a:r>
              <a:rPr lang="en-US" sz="2000" u="sng" dirty="0"/>
              <a:t>fossil fuel depletion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BB5981-CE19-EE0F-191D-9A3744C3C793}"/>
              </a:ext>
            </a:extLst>
          </p:cNvPr>
          <p:cNvSpPr txBox="1"/>
          <p:nvPr/>
        </p:nvSpPr>
        <p:spPr>
          <a:xfrm>
            <a:off x="153163" y="1930166"/>
            <a:ext cx="6885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Lead –</a:t>
            </a:r>
            <a:r>
              <a:rPr lang="en-US" sz="20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9B8557-6694-AFE1-259C-87BD929E4EDC}"/>
              </a:ext>
            </a:extLst>
          </p:cNvPr>
          <p:cNvSpPr txBox="1"/>
          <p:nvPr/>
        </p:nvSpPr>
        <p:spPr>
          <a:xfrm>
            <a:off x="1071893" y="2266950"/>
            <a:ext cx="6885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most sulfur is now removed from gasoline before use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3BCB5D-2304-2F95-5883-AC2CF1698DBE}"/>
              </a:ext>
            </a:extLst>
          </p:cNvPr>
          <p:cNvSpPr txBox="1"/>
          <p:nvPr/>
        </p:nvSpPr>
        <p:spPr>
          <a:xfrm>
            <a:off x="1157616" y="264795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catalytic converter - N leaves as N</a:t>
            </a:r>
            <a:r>
              <a:rPr lang="en-US" sz="2000" baseline="-250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D63098-F7E1-2A02-6080-DAE452C7CE54}"/>
              </a:ext>
            </a:extLst>
          </p:cNvPr>
          <p:cNvSpPr txBox="1"/>
          <p:nvPr/>
        </p:nvSpPr>
        <p:spPr>
          <a:xfrm>
            <a:off x="1196607" y="3031529"/>
            <a:ext cx="5195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catalytic converter - C leaves as CO</a:t>
            </a:r>
            <a:r>
              <a:rPr lang="en-US" sz="2000" baseline="-25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26BC96-F76F-6381-4777-5585BFBCB403}"/>
              </a:ext>
            </a:extLst>
          </p:cNvPr>
          <p:cNvSpPr txBox="1"/>
          <p:nvPr/>
        </p:nvSpPr>
        <p:spPr>
          <a:xfrm>
            <a:off x="176388" y="3467040"/>
            <a:ext cx="2895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Volatile hydrocarbons 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61C720-304D-EDB6-F280-D63A045C6A40}"/>
              </a:ext>
            </a:extLst>
          </p:cNvPr>
          <p:cNvSpPr txBox="1"/>
          <p:nvPr/>
        </p:nvSpPr>
        <p:spPr>
          <a:xfrm>
            <a:off x="155682" y="2300364"/>
            <a:ext cx="994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7030A0"/>
                </a:solidFill>
              </a:rPr>
              <a:t>SO</a:t>
            </a:r>
            <a:r>
              <a:rPr lang="en-US" sz="2000" baseline="-25000" dirty="0" err="1">
                <a:solidFill>
                  <a:srgbClr val="7030A0"/>
                </a:solidFill>
              </a:rPr>
              <a:t>x</a:t>
            </a:r>
            <a:r>
              <a:rPr lang="en-US" sz="2000" dirty="0">
                <a:solidFill>
                  <a:srgbClr val="7030A0"/>
                </a:solidFill>
              </a:rPr>
              <a:t> –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6E8291-C71A-7C2C-9F84-BA8DBF4C80B6}"/>
              </a:ext>
            </a:extLst>
          </p:cNvPr>
          <p:cNvSpPr txBox="1"/>
          <p:nvPr/>
        </p:nvSpPr>
        <p:spPr>
          <a:xfrm>
            <a:off x="157493" y="2659698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NO</a:t>
            </a:r>
            <a:r>
              <a:rPr lang="en-US" sz="2000" baseline="-25000" dirty="0">
                <a:solidFill>
                  <a:srgbClr val="7030A0"/>
                </a:solidFill>
              </a:rPr>
              <a:t>x</a:t>
            </a:r>
            <a:r>
              <a:rPr lang="en-US" sz="2000" dirty="0">
                <a:solidFill>
                  <a:srgbClr val="7030A0"/>
                </a:solidFill>
              </a:rPr>
              <a:t> – </a:t>
            </a:r>
            <a:endParaRPr lang="en-US" sz="2000" baseline="-25000" dirty="0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9E66F9-104B-4B5A-4CB8-E7537880F6DA}"/>
              </a:ext>
            </a:extLst>
          </p:cNvPr>
          <p:cNvSpPr txBox="1"/>
          <p:nvPr/>
        </p:nvSpPr>
        <p:spPr>
          <a:xfrm>
            <a:off x="165050" y="3043191"/>
            <a:ext cx="904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CO -</a:t>
            </a:r>
            <a:endParaRPr lang="en-US" sz="2000" baseline="-25000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C862C5-8A2F-B844-47AC-8053815E9347}"/>
              </a:ext>
            </a:extLst>
          </p:cNvPr>
          <p:cNvSpPr txBox="1"/>
          <p:nvPr/>
        </p:nvSpPr>
        <p:spPr>
          <a:xfrm>
            <a:off x="2960361" y="346704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catalytic converter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A6AAB5-8BEB-E11C-4BB2-B335AC25D9CD}"/>
              </a:ext>
            </a:extLst>
          </p:cNvPr>
          <p:cNvSpPr txBox="1"/>
          <p:nvPr/>
        </p:nvSpPr>
        <p:spPr>
          <a:xfrm>
            <a:off x="1196607" y="1927941"/>
            <a:ext cx="5640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alternative anti-knock additives have been employed</a:t>
            </a:r>
          </a:p>
        </p:txBody>
      </p:sp>
    </p:spTree>
    <p:extLst>
      <p:ext uri="{BB962C8B-B14F-4D97-AF65-F5344CB8AC3E}">
        <p14:creationId xmlns:p14="http://schemas.microsoft.com/office/powerpoint/2010/main" val="198814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416653"/>
            <a:ext cx="6457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How do we deal with chemical hazards?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746" y="878318"/>
            <a:ext cx="6457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are some types of chemical hazards?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6224" y="1289875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Explosive, lachrymator, vesicant, pyrophoric, carcinogen, teratogen, </a:t>
            </a:r>
            <a:r>
              <a:rPr lang="en-US" dirty="0" err="1"/>
              <a:t>sternutator</a:t>
            </a:r>
            <a:r>
              <a:rPr lang="en-US" dirty="0"/>
              <a:t>, caustic, corrosive, oxidizer, irritant, sensitizer.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214" y="2713458"/>
            <a:ext cx="633377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Poison is in everything, and no thing is without poison. The dosage makes it either a poison or a remedy.</a:t>
            </a:r>
            <a:br>
              <a:rPr lang="en-US" sz="2000" dirty="0"/>
            </a:br>
            <a:endParaRPr lang="en-US" sz="2000" dirty="0"/>
          </a:p>
          <a:p>
            <a:r>
              <a:rPr lang="en-US" dirty="0"/>
              <a:t>	         </a:t>
            </a:r>
            <a:r>
              <a:rPr lang="en-US" sz="1350" dirty="0"/>
              <a:t>Paracelsus – a renowned alchemist of the 16</a:t>
            </a:r>
            <a:r>
              <a:rPr lang="en-US" sz="1350" baseline="30000" dirty="0"/>
              <a:t>th</a:t>
            </a:r>
            <a:r>
              <a:rPr lang="en-US" sz="1350" dirty="0"/>
              <a:t> century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1" y="4203389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Really? What about air? What about water? </a:t>
            </a:r>
            <a:r>
              <a:rPr lang="en-US" sz="2000" dirty="0">
                <a:solidFill>
                  <a:srgbClr val="FF0000"/>
                </a:solidFill>
              </a:rPr>
              <a:t>Are those poisons?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746" y="2266950"/>
            <a:ext cx="633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Hazards</a:t>
            </a:r>
          </a:p>
        </p:txBody>
      </p:sp>
    </p:spTree>
    <p:extLst>
      <p:ext uri="{BB962C8B-B14F-4D97-AF65-F5344CB8AC3E}">
        <p14:creationId xmlns:p14="http://schemas.microsoft.com/office/powerpoint/2010/main" val="339255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815" y="555007"/>
            <a:ext cx="6333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Air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5815" y="2269657"/>
            <a:ext cx="6333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Anyone been scuba diving?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472" y="955057"/>
            <a:ext cx="6333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Quick Q – What are the major components air?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665" y="1544384"/>
            <a:ext cx="6622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78% nitrogen (N</a:t>
            </a:r>
            <a:r>
              <a:rPr lang="en-US" sz="2000" baseline="-25000" dirty="0"/>
              <a:t>2</a:t>
            </a:r>
            <a:r>
              <a:rPr lang="en-US" sz="2000" dirty="0"/>
              <a:t>), 21% oxygen (O</a:t>
            </a:r>
            <a:r>
              <a:rPr lang="en-US" sz="2000" baseline="-25000" dirty="0"/>
              <a:t>2</a:t>
            </a:r>
            <a:r>
              <a:rPr lang="en-US" sz="2000" dirty="0"/>
              <a:t>), ~1% argon (</a:t>
            </a:r>
            <a:r>
              <a:rPr lang="en-US" sz="2000" dirty="0" err="1"/>
              <a:t>Ar</a:t>
            </a:r>
            <a:r>
              <a:rPr lang="en-US" sz="2000" dirty="0"/>
              <a:t>), ~1% 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471" y="2776089"/>
            <a:ext cx="6333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Breathing air at increased pressure causes humans to experience “</a:t>
            </a:r>
            <a:r>
              <a:rPr lang="en-US" sz="2000" u="sng" dirty="0"/>
              <a:t>nitrogen</a:t>
            </a:r>
            <a:r>
              <a:rPr lang="en-US" sz="2000" dirty="0"/>
              <a:t> narcosis” - similar effect to alcohol.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472" y="3562350"/>
            <a:ext cx="6333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u="sng" dirty="0"/>
              <a:t>Oxygen</a:t>
            </a:r>
            <a:r>
              <a:rPr lang="en-US" sz="2000" dirty="0"/>
              <a:t> becomes toxic above a certain pressure, when diving deep enough oxygen toxicity is also a problem.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</p:spTree>
    <p:extLst>
      <p:ext uri="{BB962C8B-B14F-4D97-AF65-F5344CB8AC3E}">
        <p14:creationId xmlns:p14="http://schemas.microsoft.com/office/powerpoint/2010/main" val="145201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49" y="460544"/>
            <a:ext cx="633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Water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704" y="3867150"/>
            <a:ext cx="5881864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Hyponatremia (low sodium concentration in the blood)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015358-0F7B-8D4E-19BF-12F14D2E0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8313"/>
            <a:ext cx="6858000" cy="5238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69B092-EF05-9E0F-94C0-E51884A2E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35" y="2335340"/>
            <a:ext cx="6858000" cy="6174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CC30DE-3311-442F-0DF3-547C0CBE70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52" y="1192340"/>
            <a:ext cx="1314633" cy="5239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93EE440-6FB2-C8A0-E9A3-3C0E925690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2350" y="1316273"/>
            <a:ext cx="1609950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3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428760"/>
            <a:ext cx="497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Anastas</a:t>
            </a:r>
            <a:r>
              <a:rPr lang="en-US" dirty="0"/>
              <a:t> and Warner provide the following formula: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830818"/>
            <a:ext cx="2593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Risk = f[</a:t>
            </a:r>
            <a:r>
              <a:rPr lang="en-US" b="1" dirty="0" err="1"/>
              <a:t>hazard,exposure</a:t>
            </a:r>
            <a:r>
              <a:rPr lang="en-US" b="1" dirty="0"/>
              <a:t>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286000" y="0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1962868"/>
            <a:ext cx="5595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there we can consider ideas of exposure controls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127" y="1303156"/>
            <a:ext cx="6407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strategy is that if we can reduce or eliminate exposure we can reduce or eliminate risk 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DCDC5F-C041-4CCE-AA7B-BF110975F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332200"/>
            <a:ext cx="4432467" cy="26779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2266950"/>
            <a:ext cx="914400" cy="2848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3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DCDC5F-C041-4CCE-AA7B-BF110975F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800658"/>
            <a:ext cx="4992496" cy="30163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58D081-2AAE-445A-A5B1-05A84A02FBA5}"/>
              </a:ext>
            </a:extLst>
          </p:cNvPr>
          <p:cNvSpPr txBox="1"/>
          <p:nvPr/>
        </p:nvSpPr>
        <p:spPr>
          <a:xfrm>
            <a:off x="2286000" y="-29041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A6C71E-E33B-45B4-B28D-C5F3A4B9C222}"/>
              </a:ext>
            </a:extLst>
          </p:cNvPr>
          <p:cNvSpPr txBox="1"/>
          <p:nvPr/>
        </p:nvSpPr>
        <p:spPr>
          <a:xfrm>
            <a:off x="914400" y="4009901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Which control method is most effective?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1A7AD3-C975-4DC4-8D01-EB0A7BB4BD3A}"/>
              </a:ext>
            </a:extLst>
          </p:cNvPr>
          <p:cNvSpPr txBox="1"/>
          <p:nvPr/>
        </p:nvSpPr>
        <p:spPr>
          <a:xfrm>
            <a:off x="3333750" y="4545245"/>
            <a:ext cx="28194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hlinkClick r:id="rId3"/>
              </a:rPr>
              <a:t>https://makesafetools.com/osha-hierarchy-of-controls/</a:t>
            </a:r>
            <a:endParaRPr lang="en-US" sz="9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24A4B3-576C-47A4-8EE1-CFD38760BC9E}"/>
              </a:ext>
            </a:extLst>
          </p:cNvPr>
          <p:cNvSpPr/>
          <p:nvPr/>
        </p:nvSpPr>
        <p:spPr>
          <a:xfrm>
            <a:off x="838200" y="800658"/>
            <a:ext cx="762000" cy="32669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4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285750" y="884585"/>
            <a:ext cx="5048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Green Chemistry offers a solution to a 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200275" y="57150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864A12-4B47-4D8A-8EF5-4E5FB70969B3}"/>
              </a:ext>
            </a:extLst>
          </p:cNvPr>
          <p:cNvSpPr txBox="1"/>
          <p:nvPr/>
        </p:nvSpPr>
        <p:spPr>
          <a:xfrm>
            <a:off x="762000" y="161968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So, what is that problem?</a:t>
            </a:r>
          </a:p>
        </p:txBody>
      </p:sp>
    </p:spTree>
    <p:extLst>
      <p:ext uri="{BB962C8B-B14F-4D97-AF65-F5344CB8AC3E}">
        <p14:creationId xmlns:p14="http://schemas.microsoft.com/office/powerpoint/2010/main" val="255905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3437" y="1644997"/>
            <a:ext cx="5578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Risks are not known for many (most?) substances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666750"/>
            <a:ext cx="6488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Problems with “exposure controls” (= “end of pipe” controls)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0167" y="2102197"/>
            <a:ext cx="231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Synergistic effects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491" y="2562746"/>
            <a:ext cx="1995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Chronic effects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7469" y="3033380"/>
            <a:ext cx="2189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Bioaccumulation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2" y="1140888"/>
            <a:ext cx="4704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Uncertainties exist with all of the following: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0050" y="3473797"/>
            <a:ext cx="4260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and what if the exposure controls fail?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58D081-2AAE-445A-A5B1-05A84A02FBA5}"/>
              </a:ext>
            </a:extLst>
          </p:cNvPr>
          <p:cNvSpPr txBox="1"/>
          <p:nvPr/>
        </p:nvSpPr>
        <p:spPr>
          <a:xfrm>
            <a:off x="2172278" y="22514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</p:spTree>
    <p:extLst>
      <p:ext uri="{BB962C8B-B14F-4D97-AF65-F5344CB8AC3E}">
        <p14:creationId xmlns:p14="http://schemas.microsoft.com/office/powerpoint/2010/main" val="305822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DCDC5F-C041-4CCE-AA7B-BF110975F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582099"/>
            <a:ext cx="5770177" cy="34861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58D081-2AAE-445A-A5B1-05A84A02FBA5}"/>
              </a:ext>
            </a:extLst>
          </p:cNvPr>
          <p:cNvSpPr txBox="1"/>
          <p:nvPr/>
        </p:nvSpPr>
        <p:spPr>
          <a:xfrm>
            <a:off x="2286000" y="-29041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24A4B3-576C-47A4-8EE1-CFD38760BC9E}"/>
              </a:ext>
            </a:extLst>
          </p:cNvPr>
          <p:cNvSpPr/>
          <p:nvPr/>
        </p:nvSpPr>
        <p:spPr>
          <a:xfrm>
            <a:off x="2462535" y="536007"/>
            <a:ext cx="7620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24A4B3-576C-47A4-8EE1-CFD38760BC9E}"/>
              </a:ext>
            </a:extLst>
          </p:cNvPr>
          <p:cNvSpPr/>
          <p:nvPr/>
        </p:nvSpPr>
        <p:spPr>
          <a:xfrm>
            <a:off x="6716458" y="466683"/>
            <a:ext cx="18669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24A4B3-576C-47A4-8EE1-CFD38760BC9E}"/>
              </a:ext>
            </a:extLst>
          </p:cNvPr>
          <p:cNvSpPr/>
          <p:nvPr/>
        </p:nvSpPr>
        <p:spPr>
          <a:xfrm>
            <a:off x="6310635" y="1602807"/>
            <a:ext cx="1866900" cy="2554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24A4B3-576C-47A4-8EE1-CFD38760BC9E}"/>
              </a:ext>
            </a:extLst>
          </p:cNvPr>
          <p:cNvSpPr/>
          <p:nvPr/>
        </p:nvSpPr>
        <p:spPr>
          <a:xfrm>
            <a:off x="6043935" y="2162634"/>
            <a:ext cx="1866900" cy="197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24A4B3-576C-47A4-8EE1-CFD38760BC9E}"/>
              </a:ext>
            </a:extLst>
          </p:cNvPr>
          <p:cNvSpPr/>
          <p:nvPr/>
        </p:nvSpPr>
        <p:spPr>
          <a:xfrm>
            <a:off x="5758185" y="2651754"/>
            <a:ext cx="1866900" cy="1462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24A4B3-576C-47A4-8EE1-CFD38760BC9E}"/>
              </a:ext>
            </a:extLst>
          </p:cNvPr>
          <p:cNvSpPr/>
          <p:nvPr/>
        </p:nvSpPr>
        <p:spPr>
          <a:xfrm>
            <a:off x="5468906" y="3074616"/>
            <a:ext cx="1866900" cy="1150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104775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Green Chemistry aims to address chemical hazard problems here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743200" y="1276350"/>
            <a:ext cx="609600" cy="22860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19065" y="1602807"/>
            <a:ext cx="786135" cy="130743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5991" y="2769097"/>
            <a:ext cx="273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b="1" dirty="0"/>
              <a:t>Risk = f[</a:t>
            </a:r>
            <a:r>
              <a:rPr lang="en-US" b="1" dirty="0" err="1"/>
              <a:t>hazard,exposure</a:t>
            </a:r>
            <a:r>
              <a:rPr lang="en-US" b="1" dirty="0"/>
              <a:t>]</a:t>
            </a:r>
            <a:r>
              <a:rPr lang="en-US" dirty="0"/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1000" y="2160875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hazard = no risk</a:t>
            </a:r>
          </a:p>
        </p:txBody>
      </p:sp>
    </p:spTree>
    <p:extLst>
      <p:ext uri="{BB962C8B-B14F-4D97-AF65-F5344CB8AC3E}">
        <p14:creationId xmlns:p14="http://schemas.microsoft.com/office/powerpoint/2010/main" val="400033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2503" y="2343150"/>
            <a:ext cx="6476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B050"/>
                </a:solidFill>
              </a:rPr>
              <a:t>Green Chemistry</a:t>
            </a:r>
            <a:r>
              <a:rPr lang="en-US" sz="2000" dirty="0">
                <a:solidFill>
                  <a:srgbClr val="00B050"/>
                </a:solidFill>
              </a:rPr>
              <a:t> minimizes hazards by not using hazardous materials or generating hazardous products in the first place!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742950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Exposure Controls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Amounts to reducing risks to an acceptable level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2000" dirty="0"/>
              <a:t>Acceptable to whom?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58D081-2AAE-445A-A5B1-05A84A02FBA5}"/>
              </a:ext>
            </a:extLst>
          </p:cNvPr>
          <p:cNvSpPr txBox="1"/>
          <p:nvPr/>
        </p:nvSpPr>
        <p:spPr>
          <a:xfrm>
            <a:off x="2172278" y="22514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</p:spTree>
    <p:extLst>
      <p:ext uri="{BB962C8B-B14F-4D97-AF65-F5344CB8AC3E}">
        <p14:creationId xmlns:p14="http://schemas.microsoft.com/office/powerpoint/2010/main" val="162764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59B45F-5CA0-45E5-A045-B2D3251AC42B}"/>
              </a:ext>
            </a:extLst>
          </p:cNvPr>
          <p:cNvSpPr txBox="1"/>
          <p:nvPr/>
        </p:nvSpPr>
        <p:spPr>
          <a:xfrm>
            <a:off x="2848472" y="4781550"/>
            <a:ext cx="3962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2"/>
              </a:rPr>
              <a:t>https://www.epa.gov/greenchemistry/basics-green-chemistry#definition</a:t>
            </a:r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5C3190-CEF1-491B-85FD-AEB7BC7588DB}"/>
              </a:ext>
            </a:extLst>
          </p:cNvPr>
          <p:cNvSpPr txBox="1"/>
          <p:nvPr/>
        </p:nvSpPr>
        <p:spPr>
          <a:xfrm>
            <a:off x="200025" y="666750"/>
            <a:ext cx="6629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B1B1B"/>
                </a:solidFill>
                <a:effectLst/>
              </a:rPr>
              <a:t>“Green chemistry is the design of chemical products and processes that reduce or eliminate the use or generation of hazardous substances. Green chemistry applies across the life cycle of a chemical product, including its design, manufacture, use, and ultimate disposal. Green chemistry is also known as sustainable chemistry.”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ABA5A9-5118-46D3-952C-BCB0FCD8C357}"/>
              </a:ext>
            </a:extLst>
          </p:cNvPr>
          <p:cNvSpPr txBox="1"/>
          <p:nvPr/>
        </p:nvSpPr>
        <p:spPr>
          <a:xfrm>
            <a:off x="2286000" y="-29041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8B1A91-A026-4D5C-A61F-80A1A9D0823A}"/>
              </a:ext>
            </a:extLst>
          </p:cNvPr>
          <p:cNvSpPr txBox="1"/>
          <p:nvPr/>
        </p:nvSpPr>
        <p:spPr>
          <a:xfrm>
            <a:off x="2667000" y="2793098"/>
            <a:ext cx="396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B1B1B"/>
                </a:solidFill>
                <a:effectLst/>
              </a:rPr>
              <a:t>- Environmental Protection Agency (EPA)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45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59B45F-5CA0-45E5-A045-B2D3251AC42B}"/>
              </a:ext>
            </a:extLst>
          </p:cNvPr>
          <p:cNvSpPr txBox="1"/>
          <p:nvPr/>
        </p:nvSpPr>
        <p:spPr>
          <a:xfrm>
            <a:off x="2762250" y="4787325"/>
            <a:ext cx="3962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2"/>
              </a:rPr>
              <a:t>https://www.epa.gov/greenchemistry/basics-green-chemistry#definition</a:t>
            </a:r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5C3190-CEF1-491B-85FD-AEB7BC7588DB}"/>
              </a:ext>
            </a:extLst>
          </p:cNvPr>
          <p:cNvSpPr txBox="1"/>
          <p:nvPr/>
        </p:nvSpPr>
        <p:spPr>
          <a:xfrm>
            <a:off x="207817" y="444693"/>
            <a:ext cx="4219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sng" dirty="0">
                <a:solidFill>
                  <a:srgbClr val="1B1B1B"/>
                </a:solidFill>
                <a:effectLst/>
              </a:rPr>
              <a:t>Green Chemistry vs Cleaning up Pollution?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ABA5A9-5118-46D3-952C-BCB0FCD8C357}"/>
              </a:ext>
            </a:extLst>
          </p:cNvPr>
          <p:cNvSpPr txBox="1"/>
          <p:nvPr/>
        </p:nvSpPr>
        <p:spPr>
          <a:xfrm>
            <a:off x="2286000" y="-29041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9C949-1405-444B-A4CD-A53420908283}"/>
              </a:ext>
            </a:extLst>
          </p:cNvPr>
          <p:cNvSpPr txBox="1"/>
          <p:nvPr/>
        </p:nvSpPr>
        <p:spPr>
          <a:xfrm>
            <a:off x="238354" y="1076278"/>
            <a:ext cx="59338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sng" dirty="0">
                <a:solidFill>
                  <a:srgbClr val="1B1B1B"/>
                </a:solidFill>
                <a:effectLst/>
              </a:rPr>
              <a:t>Cleaning up pollution</a:t>
            </a:r>
            <a:r>
              <a:rPr lang="en-US" b="0" i="0" dirty="0">
                <a:solidFill>
                  <a:srgbClr val="1B1B1B"/>
                </a:solidFill>
                <a:effectLst/>
              </a:rPr>
              <a:t> (also called remediation) involves treating waste streams (end-of-the-pipe treatment) or cleanup of environmental spills and other releases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645701-56AD-4494-B658-233E83DAC405}"/>
              </a:ext>
            </a:extLst>
          </p:cNvPr>
          <p:cNvSpPr txBox="1"/>
          <p:nvPr/>
        </p:nvSpPr>
        <p:spPr>
          <a:xfrm>
            <a:off x="314554" y="2133470"/>
            <a:ext cx="5933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b="1" i="0" dirty="0">
                <a:solidFill>
                  <a:srgbClr val="FF0000"/>
                </a:solidFill>
                <a:effectLst/>
              </a:rPr>
              <a:t>Removes hazardous materials from the environment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03A967-6919-47DA-A8B7-DCB2362FB5A0}"/>
              </a:ext>
            </a:extLst>
          </p:cNvPr>
          <p:cNvSpPr txBox="1"/>
          <p:nvPr/>
        </p:nvSpPr>
        <p:spPr>
          <a:xfrm>
            <a:off x="228599" y="2652803"/>
            <a:ext cx="602711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sng" dirty="0">
                <a:solidFill>
                  <a:srgbClr val="1B1B1B"/>
                </a:solidFill>
                <a:effectLst/>
              </a:rPr>
              <a:t>Green Chemistry</a:t>
            </a:r>
            <a:r>
              <a:rPr lang="en-US" b="0" i="0" dirty="0">
                <a:solidFill>
                  <a:srgbClr val="1B1B1B"/>
                </a:solidFill>
                <a:effectLst/>
              </a:rPr>
              <a:t> reduces pollution at its source by minimizing or eliminating the hazards of chemical feedstocks, reagents, solvents, and products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E59738-CA18-4963-A9A8-423696A8BF92}"/>
              </a:ext>
            </a:extLst>
          </p:cNvPr>
          <p:cNvSpPr txBox="1"/>
          <p:nvPr/>
        </p:nvSpPr>
        <p:spPr>
          <a:xfrm>
            <a:off x="314554" y="3759593"/>
            <a:ext cx="53754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b="1" i="0" dirty="0">
                <a:solidFill>
                  <a:srgbClr val="00B050"/>
                </a:solidFill>
                <a:effectLst/>
              </a:rPr>
              <a:t>Keeps hazardous materials out of the environment</a:t>
            </a:r>
          </a:p>
          <a:p>
            <a:r>
              <a:rPr lang="en-US" b="1" dirty="0">
                <a:solidFill>
                  <a:srgbClr val="00B050"/>
                </a:solidFill>
              </a:rPr>
              <a:t>     </a:t>
            </a:r>
            <a:r>
              <a:rPr lang="en-US" b="1" i="0" dirty="0">
                <a:solidFill>
                  <a:srgbClr val="00B050"/>
                </a:solidFill>
                <a:effectLst/>
              </a:rPr>
              <a:t> in the first place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1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>
            <a:extLst>
              <a:ext uri="{FF2B5EF4-FFF2-40B4-BE49-F238E27FC236}">
                <a16:creationId xmlns:a16="http://schemas.microsoft.com/office/drawing/2014/main" id="{5DA88998-0039-4BFA-AF09-6159A9018F7B}"/>
              </a:ext>
            </a:extLst>
          </p:cNvPr>
          <p:cNvSpPr txBox="1"/>
          <p:nvPr/>
        </p:nvSpPr>
        <p:spPr>
          <a:xfrm>
            <a:off x="381000" y="590550"/>
            <a:ext cx="62966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en-US" sz="2000" dirty="0"/>
              <a:t>Prevent Waste </a:t>
            </a:r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/>
              <a:t>Maximize Atom Economy</a:t>
            </a:r>
          </a:p>
          <a:p>
            <a:pPr marL="342900" indent="-342900">
              <a:buAutoNum type="arabicPeriod"/>
            </a:pPr>
            <a:r>
              <a:rPr lang="en-US" sz="2000" dirty="0"/>
              <a:t>Design Less Hazardous Chemical Syntheses</a:t>
            </a:r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/>
              <a:t>Design Safer Chemicals and Products</a:t>
            </a:r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/>
              <a:t>Use Safer Solvents and Reaction Conditions </a:t>
            </a:r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/>
              <a:t>Increase Energy Efficiency </a:t>
            </a:r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/>
              <a:t>Use Renewable Feedstocks</a:t>
            </a:r>
          </a:p>
          <a:p>
            <a:pPr marL="342900" indent="-342900">
              <a:buAutoNum type="arabicPeriod"/>
            </a:pPr>
            <a:r>
              <a:rPr lang="en-US" sz="2000" dirty="0"/>
              <a:t>Avoid Chemical Derivatives</a:t>
            </a:r>
          </a:p>
          <a:p>
            <a:pPr marL="342900" indent="-342900">
              <a:buAutoNum type="arabicPeriod"/>
            </a:pPr>
            <a:r>
              <a:rPr lang="en-US" sz="2000" dirty="0"/>
              <a:t>Use Catalysts, not Stoichiometric Reagents </a:t>
            </a:r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/>
              <a:t>Design Chemicals and Products to Degrade after Use</a:t>
            </a:r>
            <a:endParaRPr lang="en-US" sz="2000" dirty="0">
              <a:solidFill>
                <a:srgbClr val="00B050"/>
              </a:solidFill>
            </a:endParaRPr>
          </a:p>
          <a:p>
            <a:pPr marL="342900" indent="-342900">
              <a:buAutoNum type="arabicPeriod"/>
            </a:pPr>
            <a:r>
              <a:rPr lang="en-US" sz="2000" dirty="0"/>
              <a:t>Analyze in Real-time to Prevent Pollution</a:t>
            </a:r>
          </a:p>
          <a:p>
            <a:pPr marL="342900" indent="-342900">
              <a:buAutoNum type="arabicPeriod"/>
            </a:pPr>
            <a:r>
              <a:rPr lang="en-US" sz="2000" dirty="0"/>
              <a:t>Minimize the Potential for Accidents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4567A7-14C9-4AEE-8348-A434E4BD52DC}"/>
              </a:ext>
            </a:extLst>
          </p:cNvPr>
          <p:cNvSpPr txBox="1"/>
          <p:nvPr/>
        </p:nvSpPr>
        <p:spPr>
          <a:xfrm>
            <a:off x="1143000" y="16731"/>
            <a:ext cx="4438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12 Principles of Green Chemistry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C071AB-2083-4977-9AD0-865DF4F6C40D}"/>
              </a:ext>
            </a:extLst>
          </p:cNvPr>
          <p:cNvSpPr txBox="1"/>
          <p:nvPr/>
        </p:nvSpPr>
        <p:spPr>
          <a:xfrm>
            <a:off x="2842167" y="4781550"/>
            <a:ext cx="400324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2"/>
              </a:rPr>
              <a:t>https://www.epa.gov/greenchemistry/basics-green-chemistry#definition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67141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B5C3190-CEF1-491B-85FD-AEB7BC7588DB}"/>
              </a:ext>
            </a:extLst>
          </p:cNvPr>
          <p:cNvSpPr txBox="1"/>
          <p:nvPr/>
        </p:nvSpPr>
        <p:spPr>
          <a:xfrm>
            <a:off x="114300" y="432624"/>
            <a:ext cx="6629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B1B1B"/>
                </a:solidFill>
                <a:effectLst/>
              </a:rPr>
              <a:t>Using Green Chemistry has broad benefits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ABA5A9-5118-46D3-952C-BCB0FCD8C357}"/>
              </a:ext>
            </a:extLst>
          </p:cNvPr>
          <p:cNvSpPr txBox="1"/>
          <p:nvPr/>
        </p:nvSpPr>
        <p:spPr>
          <a:xfrm>
            <a:off x="2286000" y="-29041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2A305E-F642-406E-BAA3-AF572494045A}"/>
              </a:ext>
            </a:extLst>
          </p:cNvPr>
          <p:cNvSpPr txBox="1"/>
          <p:nvPr/>
        </p:nvSpPr>
        <p:spPr>
          <a:xfrm>
            <a:off x="200025" y="947046"/>
            <a:ext cx="6629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1B1B1B"/>
                </a:solidFill>
                <a:effectLst/>
              </a:rPr>
              <a:t>If, for example, a company adopts a green chemistry process they will see benefits beyond just reducing environmental impact from their process: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86BF86-D53C-4003-B5A4-CCE8B3882622}"/>
              </a:ext>
            </a:extLst>
          </p:cNvPr>
          <p:cNvSpPr txBox="1"/>
          <p:nvPr/>
        </p:nvSpPr>
        <p:spPr>
          <a:xfrm>
            <a:off x="114300" y="2266950"/>
            <a:ext cx="6629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1B1B1B"/>
                </a:solidFill>
                <a:effectLst/>
              </a:rPr>
              <a:t>Lowered costs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B1B1B"/>
                </a:solidFill>
              </a:rPr>
              <a:t>Fewer hazardous shipping costs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B1B1B"/>
                </a:solidFill>
              </a:rPr>
              <a:t>Reduced waste disposal costs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B1B1B"/>
                </a:solidFill>
              </a:rPr>
              <a:t>Reduced infrastructure costs (more hazards = more expensive equipment to deal with them)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B1B1B"/>
                </a:solidFill>
              </a:rPr>
              <a:t>Less time used managing safety/hazards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B1B1B"/>
                </a:solidFill>
              </a:rPr>
              <a:t>etc.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25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CA45AD-0751-4D0E-B2C4-499CD40D70F8}"/>
              </a:ext>
            </a:extLst>
          </p:cNvPr>
          <p:cNvSpPr txBox="1"/>
          <p:nvPr/>
        </p:nvSpPr>
        <p:spPr>
          <a:xfrm>
            <a:off x="233391" y="465843"/>
            <a:ext cx="6391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1996 Green Chemistry Challenge Award Winner -</a:t>
            </a:r>
          </a:p>
          <a:p>
            <a:r>
              <a:rPr lang="en-US" sz="2000" dirty="0"/>
              <a:t>Dow Chemical Company – </a:t>
            </a:r>
            <a:r>
              <a:rPr lang="en-US" sz="2000" u="sng" dirty="0"/>
              <a:t>Designing an Environmentally Safe Marine Antifoulant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ABA5A9-5118-46D3-952C-BCB0FCD8C357}"/>
              </a:ext>
            </a:extLst>
          </p:cNvPr>
          <p:cNvSpPr txBox="1"/>
          <p:nvPr/>
        </p:nvSpPr>
        <p:spPr>
          <a:xfrm>
            <a:off x="1371600" y="-29041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 - Examples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62BC4F-C01F-6DC3-CBC0-10B778315BB9}"/>
              </a:ext>
            </a:extLst>
          </p:cNvPr>
          <p:cNvSpPr txBox="1"/>
          <p:nvPr/>
        </p:nvSpPr>
        <p:spPr>
          <a:xfrm>
            <a:off x="200644" y="1733550"/>
            <a:ext cx="6391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are talking about ships – </a:t>
            </a:r>
            <a:r>
              <a:rPr lang="en-US" sz="2000" dirty="0" err="1"/>
              <a:t>e.g</a:t>
            </a:r>
            <a:r>
              <a:rPr lang="en-US" sz="2000" dirty="0"/>
              <a:t> cargo ships</a:t>
            </a:r>
            <a:endParaRPr lang="en-US" sz="20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4C534-AB18-716F-7B8E-957B31EF0C2D}"/>
              </a:ext>
            </a:extLst>
          </p:cNvPr>
          <p:cNvSpPr txBox="1"/>
          <p:nvPr/>
        </p:nvSpPr>
        <p:spPr>
          <a:xfrm>
            <a:off x="200644" y="2217807"/>
            <a:ext cx="3371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is fouling?</a:t>
            </a:r>
            <a:endParaRPr lang="en-US" sz="2000" u="sng" dirty="0">
              <a:solidFill>
                <a:srgbClr val="FF0000"/>
              </a:solidFill>
            </a:endParaRPr>
          </a:p>
        </p:txBody>
      </p:sp>
      <p:pic>
        <p:nvPicPr>
          <p:cNvPr id="2050" name="Picture 2" descr="World's Largest Shipping Container Ships in 2023 | SCF">
            <a:extLst>
              <a:ext uri="{FF2B5EF4-FFF2-40B4-BE49-F238E27FC236}">
                <a16:creationId xmlns:a16="http://schemas.microsoft.com/office/drawing/2014/main" id="{EF10D589-DA28-E1DF-9C85-430ACA4DB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069" y="1514725"/>
            <a:ext cx="1698833" cy="100995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B6C138-3E56-6D48-8B86-88294B415CCD}"/>
              </a:ext>
            </a:extLst>
          </p:cNvPr>
          <p:cNvSpPr txBox="1"/>
          <p:nvPr/>
        </p:nvSpPr>
        <p:spPr>
          <a:xfrm>
            <a:off x="448520" y="2626990"/>
            <a:ext cx="6391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Unwanted growth of plants and animals on the ships hull</a:t>
            </a:r>
            <a:endParaRPr lang="en-US" sz="2000" u="sn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D554D4-0664-7F36-957D-3A3B47F2F36D}"/>
              </a:ext>
            </a:extLst>
          </p:cNvPr>
          <p:cNvSpPr txBox="1"/>
          <p:nvPr/>
        </p:nvSpPr>
        <p:spPr>
          <a:xfrm>
            <a:off x="200643" y="3018014"/>
            <a:ext cx="6391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What’s the problem?</a:t>
            </a:r>
            <a:endParaRPr lang="en-US" sz="2000" u="sng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3D758A-5C19-7DBD-290F-8308935DE2C6}"/>
              </a:ext>
            </a:extLst>
          </p:cNvPr>
          <p:cNvSpPr txBox="1"/>
          <p:nvPr/>
        </p:nvSpPr>
        <p:spPr>
          <a:xfrm>
            <a:off x="474340" y="3409038"/>
            <a:ext cx="6391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Increased drag through the water</a:t>
            </a:r>
            <a:endParaRPr lang="en-US" sz="2000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78A97C-3EF4-E6EA-C30C-EC3C0CBE9F08}"/>
              </a:ext>
            </a:extLst>
          </p:cNvPr>
          <p:cNvSpPr txBox="1"/>
          <p:nvPr/>
        </p:nvSpPr>
        <p:spPr>
          <a:xfrm>
            <a:off x="119091" y="4102423"/>
            <a:ext cx="6391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Use a chemical agent to kill the fouling organisms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352615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CA45AD-0751-4D0E-B2C4-499CD40D70F8}"/>
              </a:ext>
            </a:extLst>
          </p:cNvPr>
          <p:cNvSpPr txBox="1"/>
          <p:nvPr/>
        </p:nvSpPr>
        <p:spPr>
          <a:xfrm>
            <a:off x="233391" y="465843"/>
            <a:ext cx="6391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1996 Green Chemistry Challenge Award Winner -</a:t>
            </a:r>
          </a:p>
          <a:p>
            <a:r>
              <a:rPr lang="en-US" sz="2000" dirty="0"/>
              <a:t>Dow Chemical Company – </a:t>
            </a:r>
            <a:r>
              <a:rPr lang="en-US" sz="2000" u="sng" dirty="0"/>
              <a:t>Designing an Environmentally Safe Marine Antifoulant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ABA5A9-5118-46D3-952C-BCB0FCD8C357}"/>
              </a:ext>
            </a:extLst>
          </p:cNvPr>
          <p:cNvSpPr txBox="1"/>
          <p:nvPr/>
        </p:nvSpPr>
        <p:spPr>
          <a:xfrm>
            <a:off x="1371600" y="-29041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 - Examples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DBD7288-A3D2-76D5-CDCF-934FE5893E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217194"/>
              </p:ext>
            </p:extLst>
          </p:nvPr>
        </p:nvGraphicFramePr>
        <p:xfrm>
          <a:off x="2504801" y="3409950"/>
          <a:ext cx="274544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875620" imgH="1205049" progId="ChemDraw.Document.6.0">
                  <p:embed/>
                </p:oleObj>
              </mc:Choice>
              <mc:Fallback>
                <p:oleObj name="CS ChemDraw Drawing" r:id="rId2" imgW="2875620" imgH="1205049" progId="ChemDraw.Document.6.0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DBD7288-A3D2-76D5-CDCF-934FE5893E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4801" y="3409950"/>
                        <a:ext cx="274544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33B6993-1BFB-A2DD-E542-9AEC7D65C32E}"/>
              </a:ext>
            </a:extLst>
          </p:cNvPr>
          <p:cNvSpPr txBox="1"/>
          <p:nvPr/>
        </p:nvSpPr>
        <p:spPr>
          <a:xfrm>
            <a:off x="2286000" y="4573574"/>
            <a:ext cx="1889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Tributyltin oxide (TBTO)</a:t>
            </a:r>
            <a:endParaRPr lang="en-US" sz="1400" u="sng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4AEF42-3FF0-959C-04CB-36686C8109A3}"/>
              </a:ext>
            </a:extLst>
          </p:cNvPr>
          <p:cNvSpPr txBox="1"/>
          <p:nvPr/>
        </p:nvSpPr>
        <p:spPr>
          <a:xfrm>
            <a:off x="196865" y="1688209"/>
            <a:ext cx="63912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TBTO was heavily used. It was incorporated in the paint on the hull.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Slowly leached out killing the fouling organisms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Long half-life in the environment (~6 months)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Bioconcentrates in marine organisms (chronically toxic)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377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CA45AD-0751-4D0E-B2C4-499CD40D70F8}"/>
              </a:ext>
            </a:extLst>
          </p:cNvPr>
          <p:cNvSpPr txBox="1"/>
          <p:nvPr/>
        </p:nvSpPr>
        <p:spPr>
          <a:xfrm>
            <a:off x="233391" y="465843"/>
            <a:ext cx="6391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1996 Green Chemistry Challenge Award Winner -</a:t>
            </a:r>
          </a:p>
          <a:p>
            <a:r>
              <a:rPr lang="en-US" sz="2000" dirty="0"/>
              <a:t>Dow Chemical Company – </a:t>
            </a:r>
            <a:r>
              <a:rPr lang="en-US" sz="2000" u="sng" dirty="0"/>
              <a:t>Designing an Environmentally Safe Marine Antifoulant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ABA5A9-5118-46D3-952C-BCB0FCD8C357}"/>
              </a:ext>
            </a:extLst>
          </p:cNvPr>
          <p:cNvSpPr txBox="1"/>
          <p:nvPr/>
        </p:nvSpPr>
        <p:spPr>
          <a:xfrm>
            <a:off x="1371600" y="-29041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 - Examples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DBD7288-A3D2-76D5-CDCF-934FE5893E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465863"/>
              </p:ext>
            </p:extLst>
          </p:nvPr>
        </p:nvGraphicFramePr>
        <p:xfrm>
          <a:off x="2667000" y="3409950"/>
          <a:ext cx="17764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846843" imgH="671717" progId="ChemDraw.Document.6.0">
                  <p:embed/>
                </p:oleObj>
              </mc:Choice>
              <mc:Fallback>
                <p:oleObj name="CS ChemDraw Drawing" r:id="rId2" imgW="1846843" imgH="671717" progId="ChemDraw.Document.6.0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DBD7288-A3D2-76D5-CDCF-934FE5893E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09950"/>
                        <a:ext cx="1776412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33B6993-1BFB-A2DD-E542-9AEC7D65C32E}"/>
              </a:ext>
            </a:extLst>
          </p:cNvPr>
          <p:cNvSpPr txBox="1"/>
          <p:nvPr/>
        </p:nvSpPr>
        <p:spPr>
          <a:xfrm>
            <a:off x="1960562" y="4007611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4,5-dichloro-2-n-octyl-4-isothiazolin-3-one (DCOI)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4AEF42-3FF0-959C-04CB-36686C8109A3}"/>
              </a:ext>
            </a:extLst>
          </p:cNvPr>
          <p:cNvSpPr txBox="1"/>
          <p:nvPr/>
        </p:nvSpPr>
        <p:spPr>
          <a:xfrm>
            <a:off x="196865" y="1688209"/>
            <a:ext cx="63912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Dow developed “Sea-Nine 211”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Low water solubility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 bioaccumulation in the food chain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Not persistent (half-life &lt;1 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Competitive price/performance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6409B5-CE8F-B998-E667-46FEF7F95DE5}"/>
              </a:ext>
            </a:extLst>
          </p:cNvPr>
          <p:cNvSpPr txBox="1"/>
          <p:nvPr/>
        </p:nvSpPr>
        <p:spPr>
          <a:xfrm>
            <a:off x="186159" y="4323714"/>
            <a:ext cx="6391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TBTO banned worldwide by the International Marine Organization, phased out by 2008</a:t>
            </a:r>
          </a:p>
        </p:txBody>
      </p:sp>
    </p:spTree>
    <p:extLst>
      <p:ext uri="{BB962C8B-B14F-4D97-AF65-F5344CB8AC3E}">
        <p14:creationId xmlns:p14="http://schemas.microsoft.com/office/powerpoint/2010/main" val="268916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14300" y="3486150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Which do people generally like to hear about their products?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F643EA-1713-45C9-805F-946801058396}"/>
              </a:ext>
            </a:extLst>
          </p:cNvPr>
          <p:cNvSpPr txBox="1"/>
          <p:nvPr/>
        </p:nvSpPr>
        <p:spPr>
          <a:xfrm>
            <a:off x="723900" y="1800854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Chemical, Green, Synthetic, Made, Home-made, Engineered, Chemical-free, Sustainable, Preservative, Recycled, Modified, Pesticide, Natural, Organic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9B6339-D246-A4F7-69FA-166550C70C19}"/>
              </a:ext>
            </a:extLst>
          </p:cNvPr>
          <p:cNvSpPr txBox="1"/>
          <p:nvPr/>
        </p:nvSpPr>
        <p:spPr>
          <a:xfrm>
            <a:off x="76200" y="811405"/>
            <a:ext cx="6191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Here are some words that are used to describe products we buy and use:</a:t>
            </a:r>
          </a:p>
        </p:txBody>
      </p:sp>
    </p:spTree>
    <p:extLst>
      <p:ext uri="{BB962C8B-B14F-4D97-AF65-F5344CB8AC3E}">
        <p14:creationId xmlns:p14="http://schemas.microsoft.com/office/powerpoint/2010/main" val="64616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CA45AD-0751-4D0E-B2C4-499CD40D70F8}"/>
              </a:ext>
            </a:extLst>
          </p:cNvPr>
          <p:cNvSpPr txBox="1"/>
          <p:nvPr/>
        </p:nvSpPr>
        <p:spPr>
          <a:xfrm>
            <a:off x="280386" y="1701833"/>
            <a:ext cx="6391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Sponsored </a:t>
            </a:r>
          </a:p>
          <a:p>
            <a:r>
              <a:rPr lang="en-US" sz="2000" dirty="0"/>
              <a:t>	by the Environmental Protection Agency (EPA)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ACE480-6516-49FA-A760-9A112C475433}"/>
              </a:ext>
            </a:extLst>
          </p:cNvPr>
          <p:cNvSpPr txBox="1"/>
          <p:nvPr/>
        </p:nvSpPr>
        <p:spPr>
          <a:xfrm>
            <a:off x="280386" y="2435067"/>
            <a:ext cx="6391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Partners </a:t>
            </a:r>
          </a:p>
          <a:p>
            <a:r>
              <a:rPr lang="en-US" sz="2000" dirty="0"/>
              <a:t>	American Chemical Society (ACS) Green Chemistry 	Institute</a:t>
            </a:r>
          </a:p>
          <a:p>
            <a:r>
              <a:rPr lang="en-US" sz="2000" dirty="0"/>
              <a:t>	Industrial</a:t>
            </a:r>
          </a:p>
          <a:p>
            <a:r>
              <a:rPr lang="en-US" sz="2000" dirty="0"/>
              <a:t>	Trade Associations</a:t>
            </a:r>
          </a:p>
          <a:p>
            <a:r>
              <a:rPr lang="en-US" sz="2000" dirty="0"/>
              <a:t>	Academic Institutions</a:t>
            </a:r>
          </a:p>
          <a:p>
            <a:r>
              <a:rPr lang="en-US" sz="2000" dirty="0"/>
              <a:t>	other Government Agencies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5BC865-EC35-4836-B2F8-4FFEEAB7BC37}"/>
              </a:ext>
            </a:extLst>
          </p:cNvPr>
          <p:cNvSpPr txBox="1"/>
          <p:nvPr/>
        </p:nvSpPr>
        <p:spPr>
          <a:xfrm>
            <a:off x="280386" y="569386"/>
            <a:ext cx="6391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u="sng" dirty="0">
                <a:solidFill>
                  <a:srgbClr val="1B1B1B"/>
                </a:solidFill>
                <a:effectLst/>
              </a:rPr>
              <a:t>The Green Chemistry Challenge Awards</a:t>
            </a:r>
            <a:r>
              <a:rPr lang="en-US" sz="2000" b="0" i="0" dirty="0">
                <a:solidFill>
                  <a:srgbClr val="1B1B1B"/>
                </a:solidFill>
                <a:effectLst/>
              </a:rPr>
              <a:t> promote the environmental and economic benefits of developing and using novel green chemistry.</a:t>
            </a: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ABA5A9-5118-46D3-952C-BCB0FCD8C357}"/>
              </a:ext>
            </a:extLst>
          </p:cNvPr>
          <p:cNvSpPr txBox="1"/>
          <p:nvPr/>
        </p:nvSpPr>
        <p:spPr>
          <a:xfrm>
            <a:off x="1371600" y="-29041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 - Examples</a:t>
            </a:r>
          </a:p>
        </p:txBody>
      </p:sp>
    </p:spTree>
    <p:extLst>
      <p:ext uri="{BB962C8B-B14F-4D97-AF65-F5344CB8AC3E}">
        <p14:creationId xmlns:p14="http://schemas.microsoft.com/office/powerpoint/2010/main" val="29056262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A4371C2-8404-4A34-A687-577CBE7A23D7}"/>
              </a:ext>
            </a:extLst>
          </p:cNvPr>
          <p:cNvSpPr txBox="1"/>
          <p:nvPr/>
        </p:nvSpPr>
        <p:spPr>
          <a:xfrm>
            <a:off x="1556136" y="0"/>
            <a:ext cx="3745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 Challenge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F30FE6-3496-48C0-B287-7875596829CE}"/>
              </a:ext>
            </a:extLst>
          </p:cNvPr>
          <p:cNvSpPr txBox="1"/>
          <p:nvPr/>
        </p:nvSpPr>
        <p:spPr>
          <a:xfrm>
            <a:off x="2817181" y="4897279"/>
            <a:ext cx="407559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2"/>
              </a:rPr>
              <a:t>https://www.epa.gov/greenchemistry/green-chemistry-challenge-winners</a:t>
            </a:r>
            <a:endParaRPr lang="en-US" sz="10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817181" y="1047750"/>
            <a:ext cx="541988" cy="2792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EC42F41-3DC1-6392-DB25-25EB20B46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1" y="819150"/>
            <a:ext cx="6114119" cy="38236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690CFD5-F9B6-419B-2883-7D7666540DFE}"/>
              </a:ext>
            </a:extLst>
          </p:cNvPr>
          <p:cNvSpPr txBox="1"/>
          <p:nvPr/>
        </p:nvSpPr>
        <p:spPr>
          <a:xfrm>
            <a:off x="76201" y="306363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2023 Award Winners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8B3283C-16D8-56B0-2DB4-EAF495E826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214207"/>
              </p:ext>
            </p:extLst>
          </p:nvPr>
        </p:nvGraphicFramePr>
        <p:xfrm>
          <a:off x="6100149" y="1261858"/>
          <a:ext cx="757851" cy="700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799718" imgH="740297" progId="ChemDraw.Document.6.0">
                  <p:embed/>
                </p:oleObj>
              </mc:Choice>
              <mc:Fallback>
                <p:oleObj name="CS ChemDraw Drawing" r:id="rId4" imgW="799718" imgH="740297" progId="ChemDraw.Document.6.0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B8B3283C-16D8-56B0-2DB4-EAF495E826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0149" y="1261858"/>
                        <a:ext cx="757851" cy="7002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778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A4371C2-8404-4A34-A687-577CBE7A23D7}"/>
              </a:ext>
            </a:extLst>
          </p:cNvPr>
          <p:cNvSpPr txBox="1"/>
          <p:nvPr/>
        </p:nvSpPr>
        <p:spPr>
          <a:xfrm>
            <a:off x="1556136" y="0"/>
            <a:ext cx="3745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 Challenge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F30FE6-3496-48C0-B287-7875596829CE}"/>
              </a:ext>
            </a:extLst>
          </p:cNvPr>
          <p:cNvSpPr txBox="1"/>
          <p:nvPr/>
        </p:nvSpPr>
        <p:spPr>
          <a:xfrm>
            <a:off x="2817181" y="4897279"/>
            <a:ext cx="407559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2"/>
              </a:rPr>
              <a:t>https://www.epa.gov/greenchemistry/green-chemistry-challenge-winners</a:t>
            </a:r>
            <a:endParaRPr lang="en-US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990158"/>
            <a:ext cx="6687127" cy="37913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531481"/>
            <a:ext cx="2209800" cy="318211"/>
          </a:xfrm>
          <a:prstGeom prst="rect">
            <a:avLst/>
          </a:prstGeom>
        </p:spPr>
      </p:pic>
      <p:pic>
        <p:nvPicPr>
          <p:cNvPr id="12290" name="Picture 2" descr="MK-4482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529" y="440613"/>
            <a:ext cx="8299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Sotorasib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48" y="726954"/>
            <a:ext cx="88011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2817181" y="1047750"/>
            <a:ext cx="541988" cy="2792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359169" y="1715215"/>
            <a:ext cx="2289079" cy="2697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754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921" y="-5588"/>
            <a:ext cx="6319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Example - Greener Oxidation Procedure – U of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726" y="438150"/>
            <a:ext cx="1774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</a:rPr>
              <a:t>Old Procedure: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99622" y="43815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B050"/>
                </a:solidFill>
              </a:rPr>
              <a:t>Current Procedure: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726157"/>
              </p:ext>
            </p:extLst>
          </p:nvPr>
        </p:nvGraphicFramePr>
        <p:xfrm>
          <a:off x="9235" y="1009554"/>
          <a:ext cx="3166263" cy="1028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875370" imgH="936724" progId="ChemDraw.Document.6.0">
                  <p:embed/>
                </p:oleObj>
              </mc:Choice>
              <mc:Fallback>
                <p:oleObj name="CS ChemDraw Drawing" r:id="rId2" imgW="2875370" imgH="936724" progId="ChemDraw.Document.6.0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5" y="1009554"/>
                        <a:ext cx="3166263" cy="10287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877850"/>
              </p:ext>
            </p:extLst>
          </p:nvPr>
        </p:nvGraphicFramePr>
        <p:xfrm>
          <a:off x="3400220" y="935871"/>
          <a:ext cx="3060815" cy="1102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884541" imgH="1037502" progId="ChemDraw.Document.6.0">
                  <p:embed/>
                </p:oleObj>
              </mc:Choice>
              <mc:Fallback>
                <p:oleObj name="CS ChemDraw Drawing" r:id="rId4" imgW="2884541" imgH="1037502" progId="ChemDraw.Document.6.0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0220" y="935871"/>
                        <a:ext cx="3060815" cy="1102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58726" y="2343150"/>
            <a:ext cx="66963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makes the newer procedure greener?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1. Reactant/reagent/solvent safety?</a:t>
            </a:r>
          </a:p>
          <a:p>
            <a:r>
              <a:rPr lang="en-US" dirty="0">
                <a:solidFill>
                  <a:srgbClr val="FF0000"/>
                </a:solidFill>
              </a:rPr>
              <a:t>	- for people doing the experiment</a:t>
            </a:r>
          </a:p>
          <a:p>
            <a:r>
              <a:rPr lang="en-US" dirty="0">
                <a:solidFill>
                  <a:srgbClr val="FF0000"/>
                </a:solidFill>
              </a:rPr>
              <a:t>	- to the environment</a:t>
            </a:r>
          </a:p>
          <a:p>
            <a:r>
              <a:rPr lang="en-US" dirty="0">
                <a:solidFill>
                  <a:srgbClr val="FF0000"/>
                </a:solidFill>
              </a:rPr>
              <a:t>2. Waste </a:t>
            </a:r>
          </a:p>
          <a:p>
            <a:r>
              <a:rPr lang="en-US" dirty="0">
                <a:solidFill>
                  <a:srgbClr val="FF0000"/>
                </a:solidFill>
              </a:rPr>
              <a:t>	- what is the waste?</a:t>
            </a:r>
          </a:p>
          <a:p>
            <a:r>
              <a:rPr lang="en-US" dirty="0">
                <a:solidFill>
                  <a:srgbClr val="FF0000"/>
                </a:solidFill>
              </a:rPr>
              <a:t>	- how does it need to be disposed of?</a:t>
            </a:r>
          </a:p>
        </p:txBody>
      </p:sp>
    </p:spTree>
    <p:extLst>
      <p:ext uri="{BB962C8B-B14F-4D97-AF65-F5344CB8AC3E}">
        <p14:creationId xmlns:p14="http://schemas.microsoft.com/office/powerpoint/2010/main" val="389469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2685" y="514350"/>
            <a:ext cx="174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Old Procedure: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2764" y="2724150"/>
            <a:ext cx="20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B050"/>
                </a:solidFill>
              </a:rPr>
              <a:t>New Procedure: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575199"/>
              </p:ext>
            </p:extLst>
          </p:nvPr>
        </p:nvGraphicFramePr>
        <p:xfrm>
          <a:off x="185738" y="972741"/>
          <a:ext cx="3162300" cy="1027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875370" imgH="936724" progId="ChemDraw.Document.6.0">
                  <p:embed/>
                </p:oleObj>
              </mc:Choice>
              <mc:Fallback>
                <p:oleObj name="CS ChemDraw Drawing" r:id="rId2" imgW="2875370" imgH="936724" progId="ChemDraw.Document.6.0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972741"/>
                        <a:ext cx="3162300" cy="1027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681130"/>
              </p:ext>
            </p:extLst>
          </p:nvPr>
        </p:nvGraphicFramePr>
        <p:xfrm>
          <a:off x="158726" y="3143026"/>
          <a:ext cx="3236119" cy="1165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884541" imgH="1037502" progId="ChemDraw.Document.6.0">
                  <p:embed/>
                </p:oleObj>
              </mc:Choice>
              <mc:Fallback>
                <p:oleObj name="CS ChemDraw Drawing" r:id="rId4" imgW="2884541" imgH="1037502" progId="ChemDraw.Document.6.0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26" y="3143026"/>
                        <a:ext cx="3236119" cy="1165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43300" y="514350"/>
            <a:ext cx="32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u="sng" dirty="0"/>
              <a:t>Other products:</a:t>
            </a:r>
          </a:p>
          <a:p>
            <a:r>
              <a:rPr lang="en-US" sz="1350" dirty="0"/>
              <a:t>Unreacted Cr(VI) – </a:t>
            </a:r>
            <a:r>
              <a:rPr lang="en-US" sz="1350" dirty="0">
                <a:solidFill>
                  <a:srgbClr val="FF0000"/>
                </a:solidFill>
              </a:rPr>
              <a:t>highly toxic, 		           carcinogenic, major </a:t>
            </a:r>
          </a:p>
          <a:p>
            <a:r>
              <a:rPr lang="en-US" sz="1350" dirty="0">
                <a:solidFill>
                  <a:srgbClr val="FF0000"/>
                </a:solidFill>
              </a:rPr>
              <a:t>                                  environmental hazard</a:t>
            </a:r>
          </a:p>
          <a:p>
            <a:r>
              <a:rPr lang="en-US" sz="1350" dirty="0"/>
              <a:t>Cr(III)	</a:t>
            </a:r>
            <a:r>
              <a:rPr lang="en-US" sz="1350" dirty="0">
                <a:solidFill>
                  <a:srgbClr val="FF0000"/>
                </a:solidFill>
              </a:rPr>
              <a:t>        </a:t>
            </a:r>
            <a:r>
              <a:rPr lang="en-US" sz="1350" dirty="0"/>
              <a:t>-</a:t>
            </a:r>
            <a:r>
              <a:rPr lang="en-US" sz="1350" dirty="0">
                <a:solidFill>
                  <a:srgbClr val="FF0000"/>
                </a:solidFill>
              </a:rPr>
              <a:t> environmental hazard</a:t>
            </a:r>
          </a:p>
          <a:p>
            <a:r>
              <a:rPr lang="en-US" sz="1350" dirty="0"/>
              <a:t>H</a:t>
            </a:r>
            <a:r>
              <a:rPr lang="en-US" sz="1350" baseline="-25000" dirty="0"/>
              <a:t>2</a:t>
            </a:r>
            <a:r>
              <a:rPr lang="en-US" sz="1350" dirty="0"/>
              <a:t>SO</a:t>
            </a:r>
            <a:r>
              <a:rPr lang="en-US" sz="1350" baseline="-25000" dirty="0"/>
              <a:t>4                              </a:t>
            </a:r>
            <a:r>
              <a:rPr lang="en-US" sz="1350" dirty="0"/>
              <a:t> - </a:t>
            </a:r>
            <a:r>
              <a:rPr lang="en-US" sz="1350" dirty="0">
                <a:solidFill>
                  <a:srgbClr val="FF0000"/>
                </a:solidFill>
              </a:rPr>
              <a:t>highly corrosive</a:t>
            </a:r>
          </a:p>
          <a:p>
            <a:r>
              <a:rPr lang="en-US" sz="1350" dirty="0"/>
              <a:t>Ether	        - </a:t>
            </a:r>
            <a:r>
              <a:rPr lang="en-US" sz="1350" dirty="0">
                <a:solidFill>
                  <a:srgbClr val="FF0000"/>
                </a:solidFill>
              </a:rPr>
              <a:t>volatile, flammable</a:t>
            </a:r>
          </a:p>
          <a:p>
            <a:r>
              <a:rPr lang="en-US" sz="1350" dirty="0"/>
              <a:t>Water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90107" y="2800350"/>
            <a:ext cx="32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u="sng" dirty="0"/>
              <a:t>Other products (after NaHSO</a:t>
            </a:r>
            <a:r>
              <a:rPr lang="en-US" sz="1350" u="sng" baseline="-25000" dirty="0"/>
              <a:t>3</a:t>
            </a:r>
            <a:r>
              <a:rPr lang="en-US" sz="1350" u="sng" dirty="0"/>
              <a:t> addition):</a:t>
            </a:r>
          </a:p>
          <a:p>
            <a:r>
              <a:rPr lang="en-US" sz="1350" dirty="0"/>
              <a:t>Na</a:t>
            </a:r>
            <a:r>
              <a:rPr lang="en-US" sz="1350" baseline="30000" dirty="0"/>
              <a:t>+</a:t>
            </a:r>
          </a:p>
          <a:p>
            <a:r>
              <a:rPr lang="en-US" sz="1350" dirty="0"/>
              <a:t>K</a:t>
            </a:r>
            <a:r>
              <a:rPr lang="en-US" sz="1350" baseline="30000" dirty="0"/>
              <a:t>+</a:t>
            </a:r>
          </a:p>
          <a:p>
            <a:r>
              <a:rPr lang="en-US" sz="1350" dirty="0"/>
              <a:t>HSO</a:t>
            </a:r>
            <a:r>
              <a:rPr lang="en-US" sz="1350" baseline="-25000" dirty="0"/>
              <a:t>4</a:t>
            </a:r>
            <a:r>
              <a:rPr lang="en-US" sz="1350" baseline="30000" dirty="0"/>
              <a:t>-</a:t>
            </a:r>
          </a:p>
          <a:p>
            <a:r>
              <a:rPr lang="en-US" sz="1350" dirty="0"/>
              <a:t>SO</a:t>
            </a:r>
            <a:r>
              <a:rPr lang="en-US" sz="1350" baseline="-25000" dirty="0"/>
              <a:t>4</a:t>
            </a:r>
            <a:r>
              <a:rPr lang="en-US" sz="1350" baseline="30000" dirty="0"/>
              <a:t>2-</a:t>
            </a:r>
          </a:p>
          <a:p>
            <a:r>
              <a:rPr lang="en-US" sz="1350" dirty="0" err="1"/>
              <a:t>Cl</a:t>
            </a:r>
            <a:r>
              <a:rPr lang="en-US" sz="1350" baseline="30000" dirty="0"/>
              <a:t>-</a:t>
            </a:r>
          </a:p>
          <a:p>
            <a:r>
              <a:rPr lang="en-US" sz="1350" dirty="0"/>
              <a:t>Ethyl acetate	- </a:t>
            </a:r>
            <a:r>
              <a:rPr lang="en-US" sz="1350" dirty="0">
                <a:solidFill>
                  <a:srgbClr val="FF0000"/>
                </a:solidFill>
              </a:rPr>
              <a:t>flammable</a:t>
            </a:r>
          </a:p>
          <a:p>
            <a:r>
              <a:rPr lang="en-US" sz="1350" dirty="0"/>
              <a:t>Water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-5588"/>
            <a:ext cx="5002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Greener Oxidation Procedure – U of A</a:t>
            </a:r>
          </a:p>
        </p:txBody>
      </p:sp>
    </p:spTree>
    <p:extLst>
      <p:ext uri="{BB962C8B-B14F-4D97-AF65-F5344CB8AC3E}">
        <p14:creationId xmlns:p14="http://schemas.microsoft.com/office/powerpoint/2010/main" val="216853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-5588"/>
            <a:ext cx="5002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Greener Oxidation Procedure – U of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726" y="315456"/>
            <a:ext cx="1774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</a:rPr>
              <a:t>Old Procedure: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491" y="191306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B050"/>
                </a:solidFill>
              </a:rPr>
              <a:t>Current Procedure: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236" y="857154"/>
          <a:ext cx="2870200" cy="932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875370" imgH="936724" progId="ChemDraw.Document.6.0">
                  <p:embed/>
                </p:oleObj>
              </mc:Choice>
              <mc:Fallback>
                <p:oleObj name="CS ChemDraw Drawing" r:id="rId2" imgW="2875370" imgH="936724" progId="ChemDraw.Document.6.0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6" y="857154"/>
                        <a:ext cx="2870200" cy="932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327619"/>
              </p:ext>
            </p:extLst>
          </p:nvPr>
        </p:nvGraphicFramePr>
        <p:xfrm>
          <a:off x="16164" y="2381075"/>
          <a:ext cx="2793740" cy="100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884541" imgH="1037502" progId="ChemDraw.Document.6.0">
                  <p:embed/>
                </p:oleObj>
              </mc:Choice>
              <mc:Fallback>
                <p:oleObj name="CS ChemDraw Drawing" r:id="rId4" imgW="2884541" imgH="1037502" progId="ChemDraw.Document.6.0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4" y="2381075"/>
                        <a:ext cx="2793740" cy="10062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3796314"/>
            <a:ext cx="341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of the 12 principles of green chemistry are incorporated in this example?</a:t>
            </a:r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5DA88998-0039-4BFA-AF09-6159A9018F7B}"/>
              </a:ext>
            </a:extLst>
          </p:cNvPr>
          <p:cNvSpPr txBox="1"/>
          <p:nvPr/>
        </p:nvSpPr>
        <p:spPr>
          <a:xfrm>
            <a:off x="3276600" y="556822"/>
            <a:ext cx="3657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en-US" sz="1600" dirty="0"/>
              <a:t>Prevent Waste </a:t>
            </a: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/>
              <a:t>Maximize Atom Economy</a:t>
            </a:r>
          </a:p>
          <a:p>
            <a:pPr marL="342900" indent="-342900">
              <a:buAutoNum type="arabicPeriod"/>
            </a:pPr>
            <a:r>
              <a:rPr lang="en-US" sz="1600" dirty="0"/>
              <a:t>Design Less Hazardous Chemical Syntheses</a:t>
            </a: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/>
              <a:t>Design Safer Chemicals and Products</a:t>
            </a: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/>
              <a:t>Use Safer Solvents and Reaction Conditions </a:t>
            </a: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/>
              <a:t>Increase Energy Efficiency </a:t>
            </a: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/>
              <a:t>Use Renewable Feedstocks</a:t>
            </a:r>
          </a:p>
          <a:p>
            <a:pPr marL="342900" indent="-342900">
              <a:buAutoNum type="arabicPeriod"/>
            </a:pPr>
            <a:r>
              <a:rPr lang="en-US" sz="1600" dirty="0"/>
              <a:t>Avoid Chemical Derivatives</a:t>
            </a:r>
          </a:p>
          <a:p>
            <a:pPr marL="342900" indent="-342900">
              <a:buAutoNum type="arabicPeriod"/>
            </a:pPr>
            <a:r>
              <a:rPr lang="en-US" sz="1600" dirty="0"/>
              <a:t>Use Catalysts, not Stoichiometric Reagents </a:t>
            </a: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/>
              <a:t>Design Chemicals and Products to Degrade after Use</a:t>
            </a:r>
            <a:endParaRPr lang="en-US" sz="1600" dirty="0">
              <a:solidFill>
                <a:srgbClr val="00B05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/>
              <a:t>Analyze in Real-time to Prevent Pollution</a:t>
            </a:r>
          </a:p>
          <a:p>
            <a:pPr marL="342900" indent="-342900">
              <a:buAutoNum type="arabicPeriod"/>
            </a:pPr>
            <a:r>
              <a:rPr lang="en-US" sz="1600" dirty="0"/>
              <a:t>Minimize the Potential for Accidents 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706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-5588"/>
            <a:ext cx="5002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Greener Oxidation Procedure – U of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726" y="687526"/>
            <a:ext cx="1774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</a:rPr>
              <a:t>Old Procedure: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99622" y="687526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B050"/>
                </a:solidFill>
              </a:rPr>
              <a:t>Current Procedure: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652421"/>
              </p:ext>
            </p:extLst>
          </p:nvPr>
        </p:nvGraphicFramePr>
        <p:xfrm>
          <a:off x="9236" y="1229224"/>
          <a:ext cx="2870200" cy="932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875370" imgH="936724" progId="ChemDraw.Document.6.0">
                  <p:embed/>
                </p:oleObj>
              </mc:Choice>
              <mc:Fallback>
                <p:oleObj name="CS ChemDraw Drawing" r:id="rId2" imgW="2875370" imgH="936724" progId="ChemDraw.Document.6.0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6" y="1229224"/>
                        <a:ext cx="2870200" cy="932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781287"/>
              </p:ext>
            </p:extLst>
          </p:nvPr>
        </p:nvGraphicFramePr>
        <p:xfrm>
          <a:off x="3667295" y="1155541"/>
          <a:ext cx="2793740" cy="100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884541" imgH="1037502" progId="ChemDraw.Document.6.0">
                  <p:embed/>
                </p:oleObj>
              </mc:Choice>
              <mc:Fallback>
                <p:oleObj name="CS ChemDraw Drawing" r:id="rId4" imgW="2884541" imgH="1037502" progId="ChemDraw.Document.6.0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295" y="1155541"/>
                        <a:ext cx="2793740" cy="10062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24090" y="2791420"/>
            <a:ext cx="6620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the new procedure perfectly green? If not, what types of changes would be needed to make it even greener?</a:t>
            </a:r>
          </a:p>
        </p:txBody>
      </p:sp>
    </p:spTree>
    <p:extLst>
      <p:ext uri="{BB962C8B-B14F-4D97-AF65-F5344CB8AC3E}">
        <p14:creationId xmlns:p14="http://schemas.microsoft.com/office/powerpoint/2010/main" val="240235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742950"/>
            <a:ext cx="688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Importantly, in practice very few processes are entirely green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748965-0FB0-4A92-A511-A5901A64D365}"/>
              </a:ext>
            </a:extLst>
          </p:cNvPr>
          <p:cNvSpPr txBox="1"/>
          <p:nvPr/>
        </p:nvSpPr>
        <p:spPr>
          <a:xfrm>
            <a:off x="2057400" y="12022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7BCEE9-84D1-46BC-8DF5-EFFE7A1D7A81}"/>
              </a:ext>
            </a:extLst>
          </p:cNvPr>
          <p:cNvSpPr txBox="1"/>
          <p:nvPr/>
        </p:nvSpPr>
        <p:spPr>
          <a:xfrm>
            <a:off x="76199" y="1186742"/>
            <a:ext cx="65340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Realistically, while that is the goal, a more typical sub-goal is to make processes “greener”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7BCEE9-84D1-46BC-8DF5-EFFE7A1D7A81}"/>
              </a:ext>
            </a:extLst>
          </p:cNvPr>
          <p:cNvSpPr txBox="1"/>
          <p:nvPr/>
        </p:nvSpPr>
        <p:spPr>
          <a:xfrm>
            <a:off x="76198" y="1974678"/>
            <a:ext cx="6534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Metrics have been developed to assess the “greenness” of processes e.g. Atom economy, Effective mass efficiency, E factor, </a:t>
            </a:r>
            <a:r>
              <a:rPr lang="en-US" sz="2000" dirty="0" err="1"/>
              <a:t>EcoScale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516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-5588"/>
            <a:ext cx="5002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Greener Oxidation Procedure – U of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726" y="819150"/>
            <a:ext cx="1774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</a:rPr>
              <a:t>Old procedure: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99622" y="81915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B050"/>
                </a:solidFill>
              </a:rPr>
              <a:t>Current procedure: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607691"/>
              </p:ext>
            </p:extLst>
          </p:nvPr>
        </p:nvGraphicFramePr>
        <p:xfrm>
          <a:off x="9236" y="1360848"/>
          <a:ext cx="2870200" cy="932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875370" imgH="936724" progId="ChemDraw.Document.6.0">
                  <p:embed/>
                </p:oleObj>
              </mc:Choice>
              <mc:Fallback>
                <p:oleObj name="CS ChemDraw Drawing" r:id="rId2" imgW="2875370" imgH="936724" progId="ChemDraw.Document.6.0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6" y="1360848"/>
                        <a:ext cx="2870200" cy="932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940516"/>
              </p:ext>
            </p:extLst>
          </p:nvPr>
        </p:nvGraphicFramePr>
        <p:xfrm>
          <a:off x="3667295" y="1287165"/>
          <a:ext cx="2793740" cy="100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884541" imgH="1037502" progId="ChemDraw.Document.6.0">
                  <p:embed/>
                </p:oleObj>
              </mc:Choice>
              <mc:Fallback>
                <p:oleObj name="CS ChemDraw Drawing" r:id="rId4" imgW="2884541" imgH="1037502" progId="ChemDraw.Document.6.0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295" y="1287165"/>
                        <a:ext cx="2793740" cy="10062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73F4734-6148-4980-AAE1-134BB6F47E66}"/>
              </a:ext>
            </a:extLst>
          </p:cNvPr>
          <p:cNvSpPr txBox="1"/>
          <p:nvPr/>
        </p:nvSpPr>
        <p:spPr>
          <a:xfrm>
            <a:off x="317040" y="2861286"/>
            <a:ext cx="6534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 this oxidation lab experiment example ideally, there would be no solvent (or water as solvent?), oxygen from the air would be used (maybe with a catalyst) as the oxidizing agent, etc.</a:t>
            </a:r>
          </a:p>
        </p:txBody>
      </p:sp>
    </p:spTree>
    <p:extLst>
      <p:ext uri="{BB962C8B-B14F-4D97-AF65-F5344CB8AC3E}">
        <p14:creationId xmlns:p14="http://schemas.microsoft.com/office/powerpoint/2010/main" val="275732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B28D9B-7BA1-406B-BF75-A6DD68BB3337}"/>
              </a:ext>
            </a:extLst>
          </p:cNvPr>
          <p:cNvSpPr txBox="1"/>
          <p:nvPr/>
        </p:nvSpPr>
        <p:spPr>
          <a:xfrm>
            <a:off x="457200" y="2629731"/>
            <a:ext cx="5786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https://www.epa.gov/greenchemistry/green-chemistry-resources#education</a:t>
            </a: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CA45AD-0751-4D0E-B2C4-499CD40D70F8}"/>
              </a:ext>
            </a:extLst>
          </p:cNvPr>
          <p:cNvSpPr txBox="1"/>
          <p:nvPr/>
        </p:nvSpPr>
        <p:spPr>
          <a:xfrm>
            <a:off x="233391" y="1504950"/>
            <a:ext cx="6391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Page (EPA) contains link to many resources for further information about Green Chemistry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4371C2-8404-4A34-A687-577CBE7A23D7}"/>
              </a:ext>
            </a:extLst>
          </p:cNvPr>
          <p:cNvSpPr txBox="1"/>
          <p:nvPr/>
        </p:nvSpPr>
        <p:spPr>
          <a:xfrm>
            <a:off x="2121679" y="0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</p:spTree>
    <p:extLst>
      <p:ext uri="{BB962C8B-B14F-4D97-AF65-F5344CB8AC3E}">
        <p14:creationId xmlns:p14="http://schemas.microsoft.com/office/powerpoint/2010/main" val="237577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76200" y="373042"/>
            <a:ext cx="6191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What do people generally like to hear about products?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F643EA-1713-45C9-805F-946801058396}"/>
              </a:ext>
            </a:extLst>
          </p:cNvPr>
          <p:cNvSpPr txBox="1"/>
          <p:nvPr/>
        </p:nvSpPr>
        <p:spPr>
          <a:xfrm>
            <a:off x="1371600" y="2182357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Organic </a:t>
            </a:r>
          </a:p>
          <a:p>
            <a:r>
              <a:rPr lang="en-US" sz="2000" dirty="0">
                <a:solidFill>
                  <a:srgbClr val="00B050"/>
                </a:solidFill>
              </a:rPr>
              <a:t>Green</a:t>
            </a:r>
          </a:p>
          <a:p>
            <a:r>
              <a:rPr lang="en-US" sz="2000" dirty="0">
                <a:solidFill>
                  <a:srgbClr val="00B050"/>
                </a:solidFill>
              </a:rPr>
              <a:t>Sustainable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Home-made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Chemical-free</a:t>
            </a:r>
          </a:p>
          <a:p>
            <a:r>
              <a:rPr lang="en-US" sz="2000" dirty="0">
                <a:solidFill>
                  <a:srgbClr val="00B050"/>
                </a:solidFill>
              </a:rPr>
              <a:t>Recycled</a:t>
            </a:r>
          </a:p>
        </p:txBody>
      </p:sp>
      <p:pic>
        <p:nvPicPr>
          <p:cNvPr id="4" name="Graphic 3" descr="Smiling face outline with solid fill">
            <a:extLst>
              <a:ext uri="{FF2B5EF4-FFF2-40B4-BE49-F238E27FC236}">
                <a16:creationId xmlns:a16="http://schemas.microsoft.com/office/drawing/2014/main" id="{8F163D30-717B-40D3-BD2F-10C484E9F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1600" y="834707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A1493FF-4C31-48B4-962A-097997381C30}"/>
              </a:ext>
            </a:extLst>
          </p:cNvPr>
          <p:cNvSpPr txBox="1"/>
          <p:nvPr/>
        </p:nvSpPr>
        <p:spPr>
          <a:xfrm>
            <a:off x="82906" y="4271085"/>
            <a:ext cx="6191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many “chemical” and related terminology is negative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F9B510-CEF3-41AE-A4E7-17E6E369DE71}"/>
              </a:ext>
            </a:extLst>
          </p:cNvPr>
          <p:cNvSpPr txBox="1"/>
          <p:nvPr/>
        </p:nvSpPr>
        <p:spPr>
          <a:xfrm>
            <a:off x="1828800" y="4671092"/>
            <a:ext cx="2747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But why?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F643EA-1713-45C9-805F-946801058396}"/>
              </a:ext>
            </a:extLst>
          </p:cNvPr>
          <p:cNvSpPr txBox="1"/>
          <p:nvPr/>
        </p:nvSpPr>
        <p:spPr>
          <a:xfrm>
            <a:off x="1355440" y="186684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Natural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864A12-4B47-4D8A-8EF5-4E5FB70969B3}"/>
              </a:ext>
            </a:extLst>
          </p:cNvPr>
          <p:cNvSpPr txBox="1"/>
          <p:nvPr/>
        </p:nvSpPr>
        <p:spPr>
          <a:xfrm>
            <a:off x="3822893" y="2130605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Synthetic</a:t>
            </a:r>
          </a:p>
          <a:p>
            <a:r>
              <a:rPr lang="en-US" sz="2000" dirty="0">
                <a:solidFill>
                  <a:srgbClr val="FF0000"/>
                </a:solidFill>
              </a:rPr>
              <a:t>Engineered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Modified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Made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Preservative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Pesticide</a:t>
            </a:r>
          </a:p>
        </p:txBody>
      </p:sp>
      <p:pic>
        <p:nvPicPr>
          <p:cNvPr id="8" name="Graphic 7" descr="Sad face outline with solid fill">
            <a:extLst>
              <a:ext uri="{FF2B5EF4-FFF2-40B4-BE49-F238E27FC236}">
                <a16:creationId xmlns:a16="http://schemas.microsoft.com/office/drawing/2014/main" id="{9B5CBF7A-B894-4021-A7BA-F9AEE7112A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7587" y="811191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B864A12-4B47-4D8A-8EF5-4E5FB70969B3}"/>
              </a:ext>
            </a:extLst>
          </p:cNvPr>
          <p:cNvSpPr txBox="1"/>
          <p:nvPr/>
        </p:nvSpPr>
        <p:spPr>
          <a:xfrm>
            <a:off x="3810002" y="1837855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Chemical </a:t>
            </a:r>
          </a:p>
        </p:txBody>
      </p:sp>
    </p:spTree>
    <p:extLst>
      <p:ext uri="{BB962C8B-B14F-4D97-AF65-F5344CB8AC3E}">
        <p14:creationId xmlns:p14="http://schemas.microsoft.com/office/powerpoint/2010/main" val="115869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0" y="4220048"/>
            <a:ext cx="693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 have PVC we occasionally have to deal with incidents like…..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pic>
        <p:nvPicPr>
          <p:cNvPr id="13314" name="Picture 2" descr="PVC Plastics: Polyvinyl Chlori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16" y="989120"/>
            <a:ext cx="1893652" cy="12624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2489773" y="1332324"/>
            <a:ext cx="2080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What’s this stuff?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4760958" y="1332324"/>
            <a:ext cx="1841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PVC pipe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304800" y="421214"/>
            <a:ext cx="2534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Here’s a reason: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63513" y="2643545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PVC = polyvinyl chloride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535113" y="4607698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2023 Ohio Train Derailment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444227"/>
              </p:ext>
            </p:extLst>
          </p:nvPr>
        </p:nvGraphicFramePr>
        <p:xfrm>
          <a:off x="3198704" y="2524464"/>
          <a:ext cx="3119889" cy="583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104199" imgH="394197" progId="ChemDraw.Document.6.0">
                  <p:embed/>
                </p:oleObj>
              </mc:Choice>
              <mc:Fallback>
                <p:oleObj name="CS ChemDraw Drawing" r:id="rId3" imgW="2104199" imgH="394197" progId="ChemDraw.Document.6.0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8704" y="2524464"/>
                        <a:ext cx="3119889" cy="583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63513" y="3496063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Made from vinyl chloride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200364"/>
              </p:ext>
            </p:extLst>
          </p:nvPr>
        </p:nvGraphicFramePr>
        <p:xfrm>
          <a:off x="3336204" y="3439300"/>
          <a:ext cx="42227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284570" imgH="382039" progId="ChemDraw.Document.6.0">
                  <p:embed/>
                </p:oleObj>
              </mc:Choice>
              <mc:Fallback>
                <p:oleObj name="CS ChemDraw Drawing" r:id="rId5" imgW="284570" imgH="382039" progId="ChemDraw.Document.6.0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204" y="3439300"/>
                        <a:ext cx="422275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640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5" grpId="0"/>
      <p:bldP spid="17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52400" y="445485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2023 Ohio Train Derailment:</a:t>
            </a:r>
          </a:p>
        </p:txBody>
      </p:sp>
      <p:pic>
        <p:nvPicPr>
          <p:cNvPr id="13316" name="Picture 4" descr="2023 Ohio train derail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595" y="1161362"/>
            <a:ext cx="285750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73182" y="1122825"/>
            <a:ext cx="2893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East Palestine, Ohio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68564" y="1962150"/>
            <a:ext cx="34266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49 cars in derailment pile, which caught fire and burned for days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27000" y="3181350"/>
            <a:ext cx="6419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11 were tank cars, which dumped 100,000 gallons of hazardous materials, including vinyl chloride, benzene residue, and butyl acrylate.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302033"/>
              </p:ext>
            </p:extLst>
          </p:nvPr>
        </p:nvGraphicFramePr>
        <p:xfrm>
          <a:off x="1770062" y="4400550"/>
          <a:ext cx="42227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84570" imgH="382039" progId="ChemDraw.Document.6.0">
                  <p:embed/>
                </p:oleObj>
              </mc:Choice>
              <mc:Fallback>
                <p:oleObj name="CS ChemDraw Drawing" r:id="rId3" imgW="284570" imgH="382039" progId="ChemDraw.Document.6.0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2" y="4400550"/>
                        <a:ext cx="422275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059569"/>
              </p:ext>
            </p:extLst>
          </p:nvPr>
        </p:nvGraphicFramePr>
        <p:xfrm>
          <a:off x="3065463" y="4327525"/>
          <a:ext cx="54451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366983" imgH="416991" progId="ChemDraw.Document.6.0">
                  <p:embed/>
                </p:oleObj>
              </mc:Choice>
              <mc:Fallback>
                <p:oleObj name="CS ChemDraw Drawing" r:id="rId5" imgW="366983" imgH="416991" progId="ChemDraw.Document.6.0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5463" y="4327525"/>
                        <a:ext cx="544512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127188"/>
              </p:ext>
            </p:extLst>
          </p:nvPr>
        </p:nvGraphicFramePr>
        <p:xfrm>
          <a:off x="4191000" y="4286505"/>
          <a:ext cx="172243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7" imgW="1162420" imgH="426176" progId="ChemDraw.Document.6.0">
                  <p:embed/>
                </p:oleObj>
              </mc:Choice>
              <mc:Fallback>
                <p:oleObj name="CS ChemDraw Drawing" r:id="rId7" imgW="1162420" imgH="426176" progId="ChemDraw.Document.6.0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286505"/>
                        <a:ext cx="1722437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55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152400" y="445485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2023 Ohio Train Derailment:</a:t>
            </a:r>
          </a:p>
        </p:txBody>
      </p:sp>
      <p:pic>
        <p:nvPicPr>
          <p:cNvPr id="13316" name="Picture 4" descr="2023 Ohio train derail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90550"/>
            <a:ext cx="285750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0" y="1006246"/>
            <a:ext cx="3657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To reduce the explosion risk, the vinyl chloride cars were ruptured, drained into a trench, and the material set on fire.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-18473" y="2892693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This produced </a:t>
            </a:r>
            <a:r>
              <a:rPr lang="en-US" sz="2000" dirty="0" err="1"/>
              <a:t>HCl</a:t>
            </a:r>
            <a:r>
              <a:rPr lang="en-US" sz="2000" dirty="0"/>
              <a:t> and phosgene</a:t>
            </a:r>
          </a:p>
          <a:p>
            <a:r>
              <a:rPr lang="en-US" sz="2000" dirty="0"/>
              <a:t>       and soot!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342981"/>
              </p:ext>
            </p:extLst>
          </p:nvPr>
        </p:nvGraphicFramePr>
        <p:xfrm>
          <a:off x="4521200" y="2928736"/>
          <a:ext cx="71755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482583" imgH="426176" progId="ChemDraw.Document.6.0">
                  <p:embed/>
                </p:oleObj>
              </mc:Choice>
              <mc:Fallback>
                <p:oleObj name="CS ChemDraw Drawing" r:id="rId3" imgW="482583" imgH="426176" progId="ChemDraw.Document.6.0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928736"/>
                        <a:ext cx="71755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7A858BF-5A60-44BF-A8A7-D537CD6FD74C}"/>
              </a:ext>
            </a:extLst>
          </p:cNvPr>
          <p:cNvSpPr txBox="1"/>
          <p:nvPr/>
        </p:nvSpPr>
        <p:spPr>
          <a:xfrm>
            <a:off x="-18473" y="379095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All kinds of concerns about soil, water, and air contamination!</a:t>
            </a:r>
          </a:p>
        </p:txBody>
      </p:sp>
    </p:spTree>
    <p:extLst>
      <p:ext uri="{BB962C8B-B14F-4D97-AF65-F5344CB8AC3E}">
        <p14:creationId xmlns:p14="http://schemas.microsoft.com/office/powerpoint/2010/main" val="147890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7164" y="825647"/>
            <a:ext cx="6286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Have you heard of all of these?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DDT		benzene			ozone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arsenic		carbon dioxide		lead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mercury		dioxin			BPA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PFAS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1493FF-4C31-48B4-962A-097997381C30}"/>
              </a:ext>
            </a:extLst>
          </p:cNvPr>
          <p:cNvSpPr txBox="1"/>
          <p:nvPr/>
        </p:nvSpPr>
        <p:spPr>
          <a:xfrm>
            <a:off x="371764" y="3409950"/>
            <a:ext cx="6191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These are some of the well-recognized chemicals causing environmental concern</a:t>
            </a:r>
          </a:p>
        </p:txBody>
      </p:sp>
    </p:spTree>
    <p:extLst>
      <p:ext uri="{BB962C8B-B14F-4D97-AF65-F5344CB8AC3E}">
        <p14:creationId xmlns:p14="http://schemas.microsoft.com/office/powerpoint/2010/main" val="99858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971550"/>
            <a:ext cx="6311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Advances in chemistry have provided us with many things.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427" y="2419350"/>
            <a:ext cx="6203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Let’s pick one area – Transportation</a:t>
            </a:r>
          </a:p>
          <a:p>
            <a:r>
              <a:rPr lang="en-US" sz="2000" dirty="0">
                <a:solidFill>
                  <a:srgbClr val="FF0000"/>
                </a:solidFill>
              </a:rPr>
              <a:t>What are chemistry advances that were not available say 50 years ago?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0A2F8B-9F97-485A-9219-8CA3F82DE0BF}"/>
              </a:ext>
            </a:extLst>
          </p:cNvPr>
          <p:cNvSpPr txBox="1"/>
          <p:nvPr/>
        </p:nvSpPr>
        <p:spPr>
          <a:xfrm>
            <a:off x="2301199" y="-31766"/>
            <a:ext cx="245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Green Chemistry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25DE3D-C3CF-084B-8B9A-DAB0071E2DA9}"/>
              </a:ext>
            </a:extLst>
          </p:cNvPr>
          <p:cNvSpPr txBox="1"/>
          <p:nvPr/>
        </p:nvSpPr>
        <p:spPr>
          <a:xfrm>
            <a:off x="503374" y="1581150"/>
            <a:ext cx="620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e.g. Related to Transport, Communication, Living, etc.</a:t>
            </a:r>
          </a:p>
        </p:txBody>
      </p:sp>
    </p:spTree>
    <p:extLst>
      <p:ext uri="{BB962C8B-B14F-4D97-AF65-F5344CB8AC3E}">
        <p14:creationId xmlns:p14="http://schemas.microsoft.com/office/powerpoint/2010/main" val="41080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E79CCB0D35A846A48CBA4DE1C7108A" ma:contentTypeVersion="14" ma:contentTypeDescription="Create a new document." ma:contentTypeScope="" ma:versionID="3fca7c1c5f162c7b3e93b45a26fd6618">
  <xsd:schema xmlns:xsd="http://www.w3.org/2001/XMLSchema" xmlns:xs="http://www.w3.org/2001/XMLSchema" xmlns:p="http://schemas.microsoft.com/office/2006/metadata/properties" xmlns:ns3="251e3a25-7d05-4057-8924-4838a9b47ce1" xmlns:ns4="1ccb9f65-3c3c-4cbd-ae24-cacf6dd38382" targetNamespace="http://schemas.microsoft.com/office/2006/metadata/properties" ma:root="true" ma:fieldsID="c6d7a0c1cc2dc81a2f5c0e8aa124da7d" ns3:_="" ns4:_="">
    <xsd:import namespace="251e3a25-7d05-4057-8924-4838a9b47ce1"/>
    <xsd:import namespace="1ccb9f65-3c3c-4cbd-ae24-cacf6dd3838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e3a25-7d05-4057-8924-4838a9b47c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b9f65-3c3c-4cbd-ae24-cacf6dd3838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1A0C90-D723-4508-9B3D-44F1AE2F2A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C1B885-BAD5-47CF-A1B3-47B71F6BFCB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251e3a25-7d05-4057-8924-4838a9b47ce1"/>
    <ds:schemaRef ds:uri="1ccb9f65-3c3c-4cbd-ae24-cacf6dd3838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EE749DC-9799-4083-AEB8-11E4470BE1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1e3a25-7d05-4057-8924-4838a9b47ce1"/>
    <ds:schemaRef ds:uri="1ccb9f65-3c3c-4cbd-ae24-cacf6dd383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3586</TotalTime>
  <Words>1989</Words>
  <Application>Microsoft Office PowerPoint</Application>
  <PresentationFormat>Custom</PresentationFormat>
  <Paragraphs>281</Paragraphs>
  <Slides>39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Wingdings</vt:lpstr>
      <vt:lpstr>Office Theme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Christie, Hamish S - (hamishc)</dc:creator>
  <cp:lastModifiedBy>Christie, Hamish S - (hamishc)</cp:lastModifiedBy>
  <cp:revision>130</cp:revision>
  <dcterms:created xsi:type="dcterms:W3CDTF">2016-06-21T15:12:42Z</dcterms:created>
  <dcterms:modified xsi:type="dcterms:W3CDTF">2024-07-29T17:33:38Z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0x010100FBE79CCB0D35A846A48CBA4DE1C7108A</vt:lpwstr>
  </property>
</Properties>
</file>